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0" r:id="rId2"/>
    <p:sldId id="332" r:id="rId3"/>
    <p:sldId id="334" r:id="rId4"/>
    <p:sldId id="335" r:id="rId5"/>
    <p:sldId id="336" r:id="rId6"/>
    <p:sldId id="337" r:id="rId7"/>
    <p:sldId id="338" r:id="rId8"/>
    <p:sldId id="339" r:id="rId9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55A"/>
    <a:srgbClr val="00FFFF"/>
    <a:srgbClr val="5F5F5F"/>
    <a:srgbClr val="D309B6"/>
    <a:srgbClr val="99FF66"/>
    <a:srgbClr val="0033CC"/>
    <a:srgbClr val="777777"/>
    <a:srgbClr val="66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6" autoAdjust="0"/>
    <p:restoredTop sz="94660" autoAdjust="0"/>
  </p:normalViewPr>
  <p:slideViewPr>
    <p:cSldViewPr>
      <p:cViewPr varScale="1">
        <p:scale>
          <a:sx n="90" d="100"/>
          <a:sy n="90" d="100"/>
        </p:scale>
        <p:origin x="1205" y="43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" y="1230881"/>
            <a:ext cx="10190632" cy="4673825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8406879" y="792138"/>
            <a:ext cx="1689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კონტეინერების  განთავსების გეგმა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654351" y="302438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1</a:t>
            </a:r>
            <a:endParaRPr lang="en-US" sz="1400" b="1" dirty="0"/>
          </a:p>
        </p:txBody>
      </p:sp>
      <p:sp>
        <p:nvSpPr>
          <p:cNvPr id="14" name="Овал 13"/>
          <p:cNvSpPr/>
          <p:nvPr/>
        </p:nvSpPr>
        <p:spPr>
          <a:xfrm>
            <a:off x="3366319" y="2016274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2</a:t>
            </a:r>
            <a:endParaRPr lang="en-US" sz="1400" b="1" dirty="0"/>
          </a:p>
        </p:txBody>
      </p:sp>
      <p:sp>
        <p:nvSpPr>
          <p:cNvPr id="15" name="Овал 14"/>
          <p:cNvSpPr/>
          <p:nvPr/>
        </p:nvSpPr>
        <p:spPr>
          <a:xfrm>
            <a:off x="6246639" y="3240410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3</a:t>
            </a:r>
            <a:endParaRPr lang="en-US" sz="1400" b="1" dirty="0"/>
          </a:p>
        </p:txBody>
      </p:sp>
      <p:sp>
        <p:nvSpPr>
          <p:cNvPr id="16" name="Овал 15"/>
          <p:cNvSpPr/>
          <p:nvPr/>
        </p:nvSpPr>
        <p:spPr>
          <a:xfrm>
            <a:off x="2502223" y="410450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4</a:t>
            </a:r>
            <a:endParaRPr lang="en-US" sz="1400" b="1" dirty="0"/>
          </a:p>
        </p:txBody>
      </p:sp>
      <p:sp>
        <p:nvSpPr>
          <p:cNvPr id="17" name="Овал 16"/>
          <p:cNvSpPr/>
          <p:nvPr/>
        </p:nvSpPr>
        <p:spPr>
          <a:xfrm>
            <a:off x="8262863" y="410450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4</a:t>
            </a:r>
            <a:endParaRPr lang="en-US" sz="1400" b="1" dirty="0"/>
          </a:p>
        </p:txBody>
      </p:sp>
      <p:sp>
        <p:nvSpPr>
          <p:cNvPr id="18" name="Овал 17"/>
          <p:cNvSpPr/>
          <p:nvPr/>
        </p:nvSpPr>
        <p:spPr>
          <a:xfrm>
            <a:off x="3510335" y="410450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5</a:t>
            </a:r>
            <a:endParaRPr lang="en-US" sz="1400" b="1" dirty="0"/>
          </a:p>
        </p:txBody>
      </p:sp>
      <p:sp>
        <p:nvSpPr>
          <p:cNvPr id="19" name="Овал 18"/>
          <p:cNvSpPr/>
          <p:nvPr/>
        </p:nvSpPr>
        <p:spPr>
          <a:xfrm>
            <a:off x="5742583" y="410450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5</a:t>
            </a:r>
            <a:endParaRPr lang="en-US" sz="1400" b="1" dirty="0"/>
          </a:p>
        </p:txBody>
      </p:sp>
      <p:sp>
        <p:nvSpPr>
          <p:cNvPr id="20" name="Овал 19"/>
          <p:cNvSpPr/>
          <p:nvPr/>
        </p:nvSpPr>
        <p:spPr>
          <a:xfrm>
            <a:off x="7038727" y="338442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5</a:t>
            </a:r>
            <a:endParaRPr lang="en-US" sz="1400" b="1" dirty="0"/>
          </a:p>
        </p:txBody>
      </p:sp>
      <p:sp>
        <p:nvSpPr>
          <p:cNvPr id="21" name="Овал 20"/>
          <p:cNvSpPr/>
          <p:nvPr/>
        </p:nvSpPr>
        <p:spPr>
          <a:xfrm>
            <a:off x="702023" y="482458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7</a:t>
            </a:r>
            <a:endParaRPr lang="en-US" sz="1400" b="1" dirty="0"/>
          </a:p>
        </p:txBody>
      </p:sp>
      <p:sp>
        <p:nvSpPr>
          <p:cNvPr id="23" name="Овал 22"/>
          <p:cNvSpPr/>
          <p:nvPr/>
        </p:nvSpPr>
        <p:spPr>
          <a:xfrm>
            <a:off x="9486999" y="482458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6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5061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47" y="675086"/>
            <a:ext cx="5652818" cy="4114654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90655" y="792138"/>
            <a:ext cx="370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დასამზადებელია 1 ცალი კონტეინერი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6159" y="216074"/>
            <a:ext cx="1800200" cy="33855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კონტეინერი </a:t>
            </a:r>
            <a:r>
              <a:rPr lang="ru-RU" sz="1600" b="1" dirty="0" smtClean="0">
                <a:solidFill>
                  <a:srgbClr val="7030A0"/>
                </a:solidFill>
                <a:latin typeface="geAcadNusx"/>
              </a:rPr>
              <a:t>№1</a:t>
            </a:r>
            <a:endParaRPr lang="en-US" sz="1600" b="1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4031" y="4809485"/>
            <a:ext cx="87849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400" dirty="0" smtClean="0"/>
              <a:t>4800</a:t>
            </a:r>
            <a:r>
              <a:rPr lang="ka-GE" sz="1400" dirty="0" smtClean="0"/>
              <a:t>მმ</a:t>
            </a:r>
            <a:r>
              <a:rPr lang="en-US" sz="1400" dirty="0"/>
              <a:t>X</a:t>
            </a:r>
            <a:r>
              <a:rPr lang="ka-GE" sz="1400" dirty="0"/>
              <a:t>6000მმ ზომის კონტეინერი - 1 ცალი.</a:t>
            </a:r>
            <a:endParaRPr lang="en-US" sz="1400" dirty="0"/>
          </a:p>
          <a:p>
            <a:r>
              <a:rPr lang="ka-GE" sz="1400" dirty="0"/>
              <a:t>- კონტეინერის სიმაღლე 2400მმ,</a:t>
            </a:r>
            <a:endParaRPr lang="en-US" sz="1400" dirty="0"/>
          </a:p>
          <a:p>
            <a:r>
              <a:rPr lang="ka-GE" sz="1400" dirty="0"/>
              <a:t>- მარჯვნიდან მარცხვნივ გარეთ გასაღები კარი (800</a:t>
            </a:r>
            <a:r>
              <a:rPr lang="en-US" sz="1400" dirty="0" smtClean="0"/>
              <a:t>X</a:t>
            </a:r>
            <a:r>
              <a:rPr lang="ka-GE" sz="1400" dirty="0" smtClean="0"/>
              <a:t>2200მმ</a:t>
            </a:r>
            <a:r>
              <a:rPr lang="ka-GE" sz="1400" dirty="0"/>
              <a:t>) – </a:t>
            </a:r>
            <a:r>
              <a:rPr lang="ka-GE" sz="1400" dirty="0" smtClean="0"/>
              <a:t>3 </a:t>
            </a:r>
            <a:r>
              <a:rPr lang="ka-GE" sz="1400" dirty="0"/>
              <a:t>ცალი,</a:t>
            </a:r>
            <a:endParaRPr lang="en-US" sz="1400" dirty="0"/>
          </a:p>
          <a:p>
            <a:r>
              <a:rPr lang="ka-GE" sz="1400" dirty="0"/>
              <a:t>- მარცხნიდან მარჯვნივ გარეთ გასაღები კარი (800</a:t>
            </a:r>
            <a:r>
              <a:rPr lang="en-US" sz="1400" dirty="0" smtClean="0"/>
              <a:t>X</a:t>
            </a:r>
            <a:r>
              <a:rPr lang="ka-GE" sz="1400" dirty="0" smtClean="0"/>
              <a:t>2200მმ</a:t>
            </a:r>
            <a:r>
              <a:rPr lang="ka-GE" sz="1400" dirty="0"/>
              <a:t>) – </a:t>
            </a:r>
            <a:r>
              <a:rPr lang="ka-GE" sz="1400" dirty="0" smtClean="0"/>
              <a:t>2 </a:t>
            </a:r>
            <a:r>
              <a:rPr lang="ka-GE" sz="1400" dirty="0"/>
              <a:t>ცალი,</a:t>
            </a:r>
            <a:endParaRPr lang="en-US" sz="1400" dirty="0"/>
          </a:p>
          <a:p>
            <a:r>
              <a:rPr lang="ka-GE" sz="1400" dirty="0"/>
              <a:t>- </a:t>
            </a:r>
            <a:r>
              <a:rPr lang="ka-GE" sz="1400" dirty="0" smtClean="0"/>
              <a:t>950</a:t>
            </a:r>
            <a:r>
              <a:rPr lang="en-US" sz="1400" dirty="0" smtClean="0"/>
              <a:t>X1200</a:t>
            </a:r>
            <a:r>
              <a:rPr lang="ka-GE" sz="1400" dirty="0"/>
              <a:t>მმ ზომის ფანჯარა - 4 ცალი (+მწერებისგან დამცავი ბადე),</a:t>
            </a:r>
            <a:endParaRPr lang="en-US" sz="1400" dirty="0"/>
          </a:p>
          <a:p>
            <a:r>
              <a:rPr lang="ka-GE" sz="1400" dirty="0"/>
              <a:t>- </a:t>
            </a:r>
            <a:r>
              <a:rPr lang="ka-GE" sz="1400" dirty="0" smtClean="0"/>
              <a:t>800</a:t>
            </a:r>
            <a:r>
              <a:rPr lang="en-US" sz="1400" dirty="0" smtClean="0"/>
              <a:t>X1200</a:t>
            </a:r>
            <a:r>
              <a:rPr lang="ka-GE" sz="1400" dirty="0"/>
              <a:t>მმ ზომის ფანჯარა - 3ცალი,</a:t>
            </a:r>
            <a:endParaRPr lang="en-US" sz="1400" dirty="0"/>
          </a:p>
          <a:p>
            <a:r>
              <a:rPr lang="ka-GE" sz="1400" dirty="0"/>
              <a:t>- ელჩამრთველების რაოდენობა - 4 ცალი,</a:t>
            </a:r>
            <a:endParaRPr lang="en-US" sz="1400" dirty="0"/>
          </a:p>
          <a:p>
            <a:r>
              <a:rPr lang="ka-GE" sz="1400" dirty="0"/>
              <a:t>-ელექტროროზეტების რაოდენობა - 12 ცალი (სამ-სამი ცალი ოთახებში),</a:t>
            </a:r>
            <a:endParaRPr lang="en-US" sz="1400" dirty="0"/>
          </a:p>
          <a:p>
            <a:r>
              <a:rPr lang="ka-GE" sz="1400" dirty="0"/>
              <a:t>- ჭერის დიოდური სანათები 600</a:t>
            </a:r>
            <a:r>
              <a:rPr lang="en-US" sz="1400" dirty="0"/>
              <a:t>X</a:t>
            </a:r>
            <a:r>
              <a:rPr lang="ka-GE" sz="1400" dirty="0"/>
              <a:t>600მმ ზომის - 4 ცალი (თითო ცალი ოთახში)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2249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99" y="934068"/>
            <a:ext cx="5904656" cy="3374089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90655" y="792138"/>
            <a:ext cx="370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დასამზადებელია 1 ცალი კონტეინერი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6159" y="216074"/>
            <a:ext cx="1800200" cy="33855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კონტეინერი </a:t>
            </a:r>
            <a:r>
              <a:rPr lang="ru-RU" sz="1600" b="1" dirty="0" smtClean="0">
                <a:solidFill>
                  <a:srgbClr val="7030A0"/>
                </a:solidFill>
                <a:latin typeface="geAcadNusx"/>
              </a:rPr>
              <a:t>№2</a:t>
            </a:r>
            <a:endParaRPr lang="en-US" sz="1600" b="1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3" y="4430281"/>
            <a:ext cx="83529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a-GE" sz="1600" dirty="0"/>
              <a:t>2400მმ</a:t>
            </a:r>
            <a:r>
              <a:rPr lang="en-US" sz="1600" dirty="0"/>
              <a:t>X</a:t>
            </a:r>
            <a:r>
              <a:rPr lang="ka-GE" sz="1600" dirty="0"/>
              <a:t>6000მმ ზომის კონტეინერი - 1 ცალი.</a:t>
            </a:r>
            <a:endParaRPr lang="en-US" sz="1600" dirty="0"/>
          </a:p>
          <a:p>
            <a:r>
              <a:rPr lang="ka-GE" sz="1600" dirty="0"/>
              <a:t>- </a:t>
            </a:r>
            <a:r>
              <a:rPr lang="ka-GE" sz="1600" dirty="0" smtClean="0"/>
              <a:t>კონ</a:t>
            </a:r>
            <a:r>
              <a:rPr lang="ka-GE" sz="1600" dirty="0"/>
              <a:t>ტ</a:t>
            </a:r>
            <a:r>
              <a:rPr lang="ka-GE" sz="1600" dirty="0" smtClean="0"/>
              <a:t>ეინერი არის </a:t>
            </a:r>
            <a:r>
              <a:rPr lang="ka-GE" sz="1600" dirty="0"/>
              <a:t>გაყოფილი </a:t>
            </a:r>
            <a:r>
              <a:rPr lang="ka-GE" sz="1600" dirty="0" smtClean="0"/>
              <a:t>ორი ტიხრით</a:t>
            </a:r>
            <a:r>
              <a:rPr lang="ka-GE" sz="1600" dirty="0"/>
              <a:t>,</a:t>
            </a:r>
            <a:endParaRPr lang="en-US" sz="1600" dirty="0"/>
          </a:p>
          <a:p>
            <a:r>
              <a:rPr lang="ka-GE" sz="1600" dirty="0"/>
              <a:t>- კონტეინერის სიმაღლე 2400მმ,</a:t>
            </a:r>
            <a:endParaRPr lang="en-US" sz="1600" dirty="0"/>
          </a:p>
          <a:p>
            <a:r>
              <a:rPr lang="ka-GE" sz="1600" dirty="0"/>
              <a:t>- მარჯვნიდან მარცხვნივ გარეთ გასაღები კარი (800</a:t>
            </a:r>
            <a:r>
              <a:rPr lang="en-US" sz="1600" dirty="0" smtClean="0"/>
              <a:t>X</a:t>
            </a:r>
            <a:r>
              <a:rPr lang="ka-GE" sz="1600" dirty="0" smtClean="0"/>
              <a:t>2200მმ</a:t>
            </a:r>
            <a:r>
              <a:rPr lang="ka-GE" sz="1600" dirty="0"/>
              <a:t>) – 1 ცალი,</a:t>
            </a:r>
            <a:endParaRPr lang="en-US" sz="1600" dirty="0"/>
          </a:p>
          <a:p>
            <a:r>
              <a:rPr lang="ka-GE" sz="1600" dirty="0"/>
              <a:t>- მარცხნიდან მარჯვნივ გარეთ გასაღები კარი (800</a:t>
            </a:r>
            <a:r>
              <a:rPr lang="en-US" sz="1600" dirty="0" smtClean="0"/>
              <a:t>X</a:t>
            </a:r>
            <a:r>
              <a:rPr lang="ka-GE" sz="1600" dirty="0" smtClean="0"/>
              <a:t>2200მმ</a:t>
            </a:r>
            <a:r>
              <a:rPr lang="ka-GE" sz="1600" dirty="0"/>
              <a:t>) – </a:t>
            </a:r>
            <a:r>
              <a:rPr lang="ka-GE" sz="1600" dirty="0" smtClean="0"/>
              <a:t>2 </a:t>
            </a:r>
            <a:r>
              <a:rPr lang="ka-GE" sz="1600" dirty="0"/>
              <a:t>ცალი,</a:t>
            </a:r>
            <a:endParaRPr lang="en-US" sz="1600" dirty="0"/>
          </a:p>
          <a:p>
            <a:r>
              <a:rPr lang="ka-GE" sz="1600" dirty="0"/>
              <a:t>- 1000</a:t>
            </a:r>
            <a:r>
              <a:rPr lang="en-US" sz="1600" dirty="0"/>
              <a:t>X1200</a:t>
            </a:r>
            <a:r>
              <a:rPr lang="ka-GE" sz="1600" dirty="0"/>
              <a:t>მმ ზომის ფანჯარა - </a:t>
            </a:r>
            <a:r>
              <a:rPr lang="ka-GE" sz="1600" dirty="0" smtClean="0"/>
              <a:t>1 </a:t>
            </a:r>
            <a:r>
              <a:rPr lang="ka-GE" sz="1600" dirty="0"/>
              <a:t>ცალი (+მწერებისგან დამცავი ბადე),</a:t>
            </a:r>
            <a:endParaRPr lang="en-US" sz="1600" dirty="0"/>
          </a:p>
          <a:p>
            <a:r>
              <a:rPr lang="ka-GE" sz="1600" dirty="0"/>
              <a:t>- ელჩამრთველების რაოდენობა - </a:t>
            </a:r>
            <a:r>
              <a:rPr lang="ka-GE" sz="1600" dirty="0" smtClean="0"/>
              <a:t>3 </a:t>
            </a:r>
            <a:r>
              <a:rPr lang="ka-GE" sz="1600" dirty="0"/>
              <a:t>ცალი,</a:t>
            </a:r>
            <a:endParaRPr lang="en-US" sz="1600" dirty="0"/>
          </a:p>
          <a:p>
            <a:r>
              <a:rPr lang="ka-GE" sz="1600" dirty="0"/>
              <a:t>-ელექტროროზეტების რაოდენობა - </a:t>
            </a:r>
            <a:r>
              <a:rPr lang="ka-GE" sz="1600" dirty="0" smtClean="0"/>
              <a:t>3 </a:t>
            </a:r>
            <a:r>
              <a:rPr lang="ka-GE" sz="1600" dirty="0"/>
              <a:t>ცალი (სამ-სამი ცალი ოთახებში),</a:t>
            </a:r>
            <a:endParaRPr lang="en-US" sz="1600" dirty="0"/>
          </a:p>
          <a:p>
            <a:r>
              <a:rPr lang="ka-GE" sz="1600" dirty="0"/>
              <a:t>- ჭერის დიოდური სანათები 600</a:t>
            </a:r>
            <a:r>
              <a:rPr lang="en-US" sz="1600" dirty="0"/>
              <a:t>X</a:t>
            </a:r>
            <a:r>
              <a:rPr lang="ka-GE" sz="1600" dirty="0"/>
              <a:t>600მმ ზომის - </a:t>
            </a:r>
            <a:r>
              <a:rPr lang="ka-GE" sz="1600" dirty="0" smtClean="0"/>
              <a:t>3 </a:t>
            </a:r>
            <a:r>
              <a:rPr lang="ka-GE" sz="1600" dirty="0"/>
              <a:t>ცალი (თითო ცალი ოთახში)</a:t>
            </a:r>
            <a:endParaRPr lang="en-US" sz="1600" dirty="0"/>
          </a:p>
          <a:p>
            <a:r>
              <a:rPr lang="ka-GE" sz="1600" dirty="0"/>
              <a:t>- იატაკი - ლამინირებული პარკეტი.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5686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24" y="566645"/>
            <a:ext cx="5851482" cy="3756674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90655" y="792138"/>
            <a:ext cx="370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დასამზადებელია 1 ცალი კონტეინერი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6159" y="216074"/>
            <a:ext cx="1800200" cy="33855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კონტეინერი </a:t>
            </a:r>
            <a:r>
              <a:rPr lang="ru-RU" sz="1600" b="1" dirty="0" smtClean="0">
                <a:solidFill>
                  <a:srgbClr val="7030A0"/>
                </a:solidFill>
                <a:latin typeface="geAcadNusx"/>
              </a:rPr>
              <a:t>№3</a:t>
            </a:r>
            <a:endParaRPr lang="en-US" sz="1600" b="1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442" y="4320530"/>
            <a:ext cx="92376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a-GE" sz="1400" dirty="0"/>
              <a:t>2400მმ</a:t>
            </a:r>
            <a:r>
              <a:rPr lang="en-US" sz="1400" dirty="0"/>
              <a:t>X</a:t>
            </a:r>
            <a:r>
              <a:rPr lang="ka-GE" sz="1400" dirty="0"/>
              <a:t>6000მმ ზომის კონტეინერი - 1 ცალი.</a:t>
            </a:r>
            <a:endParaRPr lang="en-US" sz="1400" dirty="0"/>
          </a:p>
          <a:p>
            <a:r>
              <a:rPr lang="ka-GE" sz="1400" dirty="0"/>
              <a:t>- კონეინერი ორად არის გაყოფილი ტიხრით,</a:t>
            </a:r>
            <a:endParaRPr lang="en-US" sz="1400" dirty="0"/>
          </a:p>
          <a:p>
            <a:r>
              <a:rPr lang="ka-GE" sz="1400" dirty="0"/>
              <a:t>- კონტეინერის სიმაღლე 2400მმ,</a:t>
            </a:r>
            <a:endParaRPr lang="en-US" sz="1400" dirty="0"/>
          </a:p>
          <a:p>
            <a:r>
              <a:rPr lang="ka-GE" sz="1400" dirty="0"/>
              <a:t>- მარჯვნიდან მარცხვნივ გარეთ გასაღები კარი (800</a:t>
            </a:r>
            <a:r>
              <a:rPr lang="en-US" sz="1400" dirty="0" smtClean="0"/>
              <a:t>X</a:t>
            </a:r>
            <a:r>
              <a:rPr lang="ka-GE" sz="1400" dirty="0" smtClean="0"/>
              <a:t>2200მმ</a:t>
            </a:r>
            <a:r>
              <a:rPr lang="ka-GE" sz="1400" dirty="0"/>
              <a:t>) – 1 ცალი,</a:t>
            </a:r>
            <a:endParaRPr lang="en-US" sz="1400" dirty="0"/>
          </a:p>
          <a:p>
            <a:r>
              <a:rPr lang="ka-GE" sz="1400" dirty="0"/>
              <a:t>- 1200</a:t>
            </a:r>
            <a:r>
              <a:rPr lang="en-US" sz="1400" dirty="0"/>
              <a:t>X1200</a:t>
            </a:r>
            <a:r>
              <a:rPr lang="ka-GE" sz="1400" dirty="0"/>
              <a:t>მმ ზომის ფანჯარა - 2 ცალი (+მწერებისგან დამცავი ბადე),</a:t>
            </a:r>
            <a:endParaRPr lang="en-US" sz="1400" dirty="0"/>
          </a:p>
          <a:p>
            <a:r>
              <a:rPr lang="ka-GE" sz="1400" dirty="0"/>
              <a:t>- ელჩამრთველების რაოდენობა - 2 ცალი,</a:t>
            </a:r>
            <a:endParaRPr lang="en-US" sz="1400" dirty="0"/>
          </a:p>
          <a:p>
            <a:r>
              <a:rPr lang="ka-GE" sz="1400" dirty="0"/>
              <a:t>-ელექტროროზეტების რაოდენობა - 6 ცალი (სამ-სამი ცალი ოთახებში),</a:t>
            </a:r>
            <a:endParaRPr lang="en-US" sz="1400" dirty="0"/>
          </a:p>
          <a:p>
            <a:r>
              <a:rPr lang="ka-GE" sz="1400" dirty="0"/>
              <a:t>- ჭერის დიოდური სანათები 600</a:t>
            </a:r>
            <a:r>
              <a:rPr lang="en-US" sz="1400" dirty="0"/>
              <a:t>X</a:t>
            </a:r>
            <a:r>
              <a:rPr lang="ka-GE" sz="1400" dirty="0"/>
              <a:t>600მმ ზომის - 2 ცალი (თითო ცალი ოთახში)</a:t>
            </a:r>
            <a:endParaRPr lang="en-US" sz="1400" dirty="0"/>
          </a:p>
          <a:p>
            <a:r>
              <a:rPr lang="ka-GE" sz="1400" dirty="0"/>
              <a:t>- იატაკი - ლამინირებული პარკეტი,</a:t>
            </a:r>
            <a:endParaRPr lang="en-US" sz="1400" dirty="0"/>
          </a:p>
          <a:p>
            <a:r>
              <a:rPr lang="ka-GE" sz="1400" dirty="0"/>
              <a:t>- ხელსბანთან კედლის მოპირკეთება კაფელით,</a:t>
            </a:r>
            <a:endParaRPr lang="en-US" sz="1400" dirty="0"/>
          </a:p>
          <a:p>
            <a:r>
              <a:rPr lang="ka-GE" sz="1400" dirty="0"/>
              <a:t>- ფაიფურის ხელსაბანი - 1 კომპლექტი,</a:t>
            </a:r>
            <a:endParaRPr lang="en-US" sz="1400" dirty="0"/>
          </a:p>
          <a:p>
            <a:r>
              <a:rPr lang="ka-GE" sz="1400" dirty="0"/>
              <a:t>50ლიტრი ტევადობის წყლის გამაცხელებელი ბაკი - 1ცალი.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2249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070" y="913449"/>
            <a:ext cx="6481619" cy="3479089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90655" y="792138"/>
            <a:ext cx="370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დასამზადებელია 2 ცალი კონტეინერი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6159" y="216074"/>
            <a:ext cx="1800200" cy="33855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კონტეინერი </a:t>
            </a:r>
            <a:r>
              <a:rPr lang="ru-RU" sz="1600" b="1" dirty="0" smtClean="0">
                <a:solidFill>
                  <a:srgbClr val="7030A0"/>
                </a:solidFill>
                <a:latin typeface="geAcadNusx"/>
              </a:rPr>
              <a:t>№</a:t>
            </a:r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4</a:t>
            </a:r>
            <a:endParaRPr lang="en-US" sz="1600" b="1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950" y="4358273"/>
            <a:ext cx="97948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 </a:t>
            </a:r>
            <a:r>
              <a:rPr lang="ka-GE" dirty="0"/>
              <a:t>2400მმX6000მმ ზომის კონტეინერი - 2 ცალი.</a:t>
            </a:r>
            <a:endParaRPr lang="en-US" dirty="0"/>
          </a:p>
          <a:p>
            <a:r>
              <a:rPr lang="ka-GE" dirty="0"/>
              <a:t>- კონტეინერის სიმაღლე 2400მმ,</a:t>
            </a:r>
            <a:endParaRPr lang="en-US" dirty="0"/>
          </a:p>
          <a:p>
            <a:r>
              <a:rPr lang="ka-GE" dirty="0"/>
              <a:t>- მარჯვნიდან მარცხვნივ გარეთ გასაღები კარი (</a:t>
            </a:r>
            <a:r>
              <a:rPr lang="ka-GE" dirty="0" smtClean="0"/>
              <a:t>800X2200მმ</a:t>
            </a:r>
            <a:r>
              <a:rPr lang="ka-GE" dirty="0"/>
              <a:t>) – 1 ცალი,</a:t>
            </a:r>
            <a:endParaRPr lang="en-US" dirty="0"/>
          </a:p>
          <a:p>
            <a:r>
              <a:rPr lang="ka-GE" dirty="0"/>
              <a:t>- 1200X1200მმ ზომის ფანჯარა - 2 ცალი (+მწერებისგან დამცავი ბადე),</a:t>
            </a:r>
            <a:endParaRPr lang="en-US" dirty="0"/>
          </a:p>
          <a:p>
            <a:r>
              <a:rPr lang="ka-GE" dirty="0"/>
              <a:t>- ელჩამრთველების რაოდენობა - 1 ცალი,</a:t>
            </a:r>
            <a:endParaRPr lang="en-US" dirty="0"/>
          </a:p>
          <a:p>
            <a:r>
              <a:rPr lang="ka-GE" dirty="0"/>
              <a:t>-ელექტროროზეტების რაოდენობა - 9 ცალი,</a:t>
            </a:r>
            <a:endParaRPr lang="en-US" dirty="0"/>
          </a:p>
          <a:p>
            <a:r>
              <a:rPr lang="ka-GE" dirty="0"/>
              <a:t>- ჭერის დიოდური სანათები 600X600მმ ზომის - 2 ცალი,</a:t>
            </a:r>
            <a:endParaRPr lang="en-US" dirty="0"/>
          </a:p>
          <a:p>
            <a:r>
              <a:rPr lang="ka-GE" dirty="0"/>
              <a:t>- იატაკი - ლამინირებული პარკეტი.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4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7" y="864145"/>
            <a:ext cx="6833326" cy="3678793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90655" y="792138"/>
            <a:ext cx="370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დასამზადებელია 3 ცალი კონტეინერი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6159" y="216074"/>
            <a:ext cx="1800200" cy="33855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კონტეინერი </a:t>
            </a:r>
            <a:r>
              <a:rPr lang="ru-RU" sz="1600" b="1" dirty="0" smtClean="0">
                <a:solidFill>
                  <a:srgbClr val="7030A0"/>
                </a:solidFill>
                <a:latin typeface="geAcadNusx"/>
              </a:rPr>
              <a:t>№</a:t>
            </a:r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5</a:t>
            </a:r>
            <a:endParaRPr lang="en-US" sz="1600" b="1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049" y="4778707"/>
            <a:ext cx="99700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2400მმX6000მმ ზომის კონტეინერი - 3 ცალი.</a:t>
            </a:r>
            <a:endParaRPr lang="en-US" sz="1600" dirty="0"/>
          </a:p>
          <a:p>
            <a:r>
              <a:rPr lang="ka-GE" sz="1600" dirty="0"/>
              <a:t>- კონტეინერის სიმაღლე 2400მმ,</a:t>
            </a:r>
            <a:endParaRPr lang="en-US" sz="1600" dirty="0"/>
          </a:p>
          <a:p>
            <a:r>
              <a:rPr lang="ka-GE" sz="1600" dirty="0"/>
              <a:t>- მარცნიდან მარჯვნივ  გარეთ გასაღები კარი (</a:t>
            </a:r>
            <a:r>
              <a:rPr lang="ka-GE" sz="1600" dirty="0" smtClean="0"/>
              <a:t>800X2200მმ</a:t>
            </a:r>
            <a:r>
              <a:rPr lang="ka-GE" sz="1600" dirty="0"/>
              <a:t>) – 1 ცალი,</a:t>
            </a:r>
            <a:endParaRPr lang="en-US" sz="1600" dirty="0"/>
          </a:p>
          <a:p>
            <a:r>
              <a:rPr lang="ka-GE" sz="1600" dirty="0"/>
              <a:t>- 1200X1200მმ ზომის ფანჯარა - 2 ცალი (+მწერებისგან დამცავი ბადე),</a:t>
            </a:r>
            <a:endParaRPr lang="en-US" sz="1600" dirty="0"/>
          </a:p>
          <a:p>
            <a:r>
              <a:rPr lang="ka-GE" sz="1600" dirty="0"/>
              <a:t>- ელჩამრთველების რაოდენობა - 1 ცალი,</a:t>
            </a:r>
            <a:endParaRPr lang="en-US" sz="1600" dirty="0"/>
          </a:p>
          <a:p>
            <a:r>
              <a:rPr lang="ka-GE" sz="1600" dirty="0"/>
              <a:t>-ელექტროროზეტების რაოდენობა - 9 ცალი,</a:t>
            </a:r>
            <a:endParaRPr lang="en-US" sz="1600" dirty="0"/>
          </a:p>
          <a:p>
            <a:r>
              <a:rPr lang="ka-GE" sz="1600" dirty="0"/>
              <a:t>- ჭერის დიოდური სანათები 600X600მმ ზომის - 2 ცალი,</a:t>
            </a:r>
            <a:endParaRPr lang="en-US" sz="1600" dirty="0"/>
          </a:p>
          <a:p>
            <a:r>
              <a:rPr lang="ka-GE" sz="1600" dirty="0"/>
              <a:t>- იატაკი - ლამინირებული პარკეტი.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2715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99" y="737444"/>
            <a:ext cx="6512757" cy="395764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33793" y="792138"/>
            <a:ext cx="370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დასამზადებელია 1 ცალი კონტეინერი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6159" y="216074"/>
            <a:ext cx="1800200" cy="33855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კონტეინერი </a:t>
            </a:r>
            <a:r>
              <a:rPr lang="ru-RU" sz="1600" b="1" dirty="0" smtClean="0">
                <a:solidFill>
                  <a:srgbClr val="7030A0"/>
                </a:solidFill>
                <a:latin typeface="geAcadNusx"/>
              </a:rPr>
              <a:t>№</a:t>
            </a:r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6</a:t>
            </a:r>
            <a:endParaRPr lang="en-US" sz="1600" b="1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7504" y="4680570"/>
            <a:ext cx="79973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2400მმX6000მმ ზომის კონტეინერი - 1 ცალი.</a:t>
            </a:r>
            <a:endParaRPr lang="en-US" sz="1600" dirty="0"/>
          </a:p>
          <a:p>
            <a:pPr marL="285750" indent="-285750">
              <a:buFontTx/>
              <a:buChar char="-"/>
            </a:pPr>
            <a:r>
              <a:rPr lang="ka-GE" sz="1600" dirty="0" smtClean="0"/>
              <a:t>კონტეინერის </a:t>
            </a:r>
            <a:r>
              <a:rPr lang="ka-GE" sz="1600" dirty="0"/>
              <a:t>სიმაღლე 2400მმ</a:t>
            </a:r>
            <a:r>
              <a:rPr lang="ka-GE" sz="1600" dirty="0" smtClean="0"/>
              <a:t>,</a:t>
            </a:r>
          </a:p>
          <a:p>
            <a:pPr marL="285750" indent="-285750">
              <a:buFontTx/>
              <a:buChar char="-"/>
            </a:pPr>
            <a:r>
              <a:rPr lang="ka-GE" sz="1600" dirty="0" smtClean="0"/>
              <a:t>კონტეინერი </a:t>
            </a:r>
            <a:r>
              <a:rPr lang="ka-GE" sz="1600" dirty="0"/>
              <a:t>არის </a:t>
            </a:r>
            <a:r>
              <a:rPr lang="ka-GE" sz="1600" dirty="0" smtClean="0"/>
              <a:t>ორად გაყოფილი ტიხრით,</a:t>
            </a:r>
            <a:endParaRPr lang="en-US" sz="1600" dirty="0"/>
          </a:p>
          <a:p>
            <a:r>
              <a:rPr lang="ka-GE" sz="1600" dirty="0"/>
              <a:t>- მარჯვნიდან მარცხვნივ გარეთ გასაღები კარი (</a:t>
            </a:r>
            <a:r>
              <a:rPr lang="ka-GE" sz="1600" dirty="0" smtClean="0"/>
              <a:t>800X2200მმ</a:t>
            </a:r>
            <a:r>
              <a:rPr lang="ka-GE" sz="1600" dirty="0"/>
              <a:t>) – </a:t>
            </a:r>
            <a:r>
              <a:rPr lang="ka-GE" sz="1600" dirty="0" smtClean="0"/>
              <a:t>2 </a:t>
            </a:r>
            <a:r>
              <a:rPr lang="ka-GE" sz="1600" dirty="0"/>
              <a:t>ცალი,</a:t>
            </a:r>
            <a:endParaRPr lang="en-US" sz="1600" dirty="0"/>
          </a:p>
          <a:p>
            <a:r>
              <a:rPr lang="ka-GE" sz="1600" dirty="0"/>
              <a:t>- 1200</a:t>
            </a:r>
            <a:r>
              <a:rPr lang="en-US" sz="1600" dirty="0"/>
              <a:t>X1200</a:t>
            </a:r>
            <a:r>
              <a:rPr lang="ka-GE" sz="1600" dirty="0"/>
              <a:t>მმ ზომის ფანჯარა - </a:t>
            </a:r>
            <a:r>
              <a:rPr lang="ka-GE" sz="1600" dirty="0" smtClean="0"/>
              <a:t>3 </a:t>
            </a:r>
            <a:r>
              <a:rPr lang="ka-GE" sz="1600" dirty="0"/>
              <a:t>ცალი (+მწერებისგან დამცავი ბადე),</a:t>
            </a:r>
            <a:endParaRPr lang="en-US" sz="1600" dirty="0"/>
          </a:p>
          <a:p>
            <a:r>
              <a:rPr lang="ka-GE" sz="1600" dirty="0"/>
              <a:t>- ელჩამრთველების რაოდენობა - </a:t>
            </a:r>
            <a:r>
              <a:rPr lang="ka-GE" sz="1600" dirty="0" smtClean="0"/>
              <a:t>2 </a:t>
            </a:r>
            <a:r>
              <a:rPr lang="ka-GE" sz="1600" dirty="0"/>
              <a:t>ცალი,</a:t>
            </a:r>
            <a:endParaRPr lang="en-US" sz="1600" dirty="0"/>
          </a:p>
          <a:p>
            <a:r>
              <a:rPr lang="ka-GE" sz="1600" dirty="0"/>
              <a:t>-ელექტროროზეტების რაოდენობა - 9 ცალი,</a:t>
            </a:r>
            <a:endParaRPr lang="en-US" sz="1600" dirty="0"/>
          </a:p>
          <a:p>
            <a:r>
              <a:rPr lang="ka-GE" sz="1600" dirty="0"/>
              <a:t>- ჭერის დიოდური სანათები 600</a:t>
            </a:r>
            <a:r>
              <a:rPr lang="en-US" sz="1600" dirty="0"/>
              <a:t>X</a:t>
            </a:r>
            <a:r>
              <a:rPr lang="ka-GE" sz="1600" dirty="0"/>
              <a:t>600მმ ზომის - 2 ცალი,</a:t>
            </a:r>
            <a:endParaRPr lang="en-US" sz="1600" dirty="0"/>
          </a:p>
          <a:p>
            <a:r>
              <a:rPr lang="ka-GE" sz="1600" dirty="0"/>
              <a:t>- იატაკი - ლამინირებული პარკეტი.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0335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1" y="824715"/>
            <a:ext cx="6462663" cy="3855855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6390655" y="792138"/>
            <a:ext cx="370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დასამზადებელია 1 ცალი კონტეინერი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ღია სამთო სამუშაოების მაღეარო. მაღაროს მართვის მოედანი.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6159" y="216074"/>
            <a:ext cx="1800200" cy="33855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კონტეინერი </a:t>
            </a:r>
            <a:r>
              <a:rPr lang="ru-RU" sz="1600" b="1" dirty="0" smtClean="0">
                <a:solidFill>
                  <a:srgbClr val="7030A0"/>
                </a:solidFill>
                <a:latin typeface="geAcadNusx"/>
              </a:rPr>
              <a:t>№</a:t>
            </a:r>
            <a:r>
              <a:rPr lang="ka-GE" sz="1600" b="1" dirty="0" smtClean="0">
                <a:solidFill>
                  <a:srgbClr val="7030A0"/>
                </a:solidFill>
                <a:latin typeface="geAcadNusx"/>
              </a:rPr>
              <a:t>7</a:t>
            </a:r>
            <a:endParaRPr lang="en-US" sz="1600" b="1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1" y="4706699"/>
            <a:ext cx="81369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2400მმX6000მმ ზომის კონტეინერი - 1 ცალი.</a:t>
            </a:r>
            <a:endParaRPr lang="en-US" sz="1600" dirty="0"/>
          </a:p>
          <a:p>
            <a:r>
              <a:rPr lang="ka-GE" sz="1600" dirty="0"/>
              <a:t>- კონტეინერის სიმაღლე 2400მმ,</a:t>
            </a:r>
            <a:endParaRPr lang="en-US" sz="1600" dirty="0"/>
          </a:p>
          <a:p>
            <a:r>
              <a:rPr lang="ka-GE" sz="1600" dirty="0"/>
              <a:t>- მარცნიდან მარჯვნივ  გარეთ გასაღები კარი (</a:t>
            </a:r>
            <a:r>
              <a:rPr lang="ka-GE" sz="1600" dirty="0" smtClean="0"/>
              <a:t>800X2200მმ</a:t>
            </a:r>
            <a:r>
              <a:rPr lang="ka-GE" sz="1600" dirty="0"/>
              <a:t>) – 1 ცალი,</a:t>
            </a:r>
            <a:endParaRPr lang="en-US" sz="1600" dirty="0"/>
          </a:p>
          <a:p>
            <a:r>
              <a:rPr lang="ka-GE" sz="1600" dirty="0"/>
              <a:t>- 1200X1200მმ ზომის ფანჯარა - </a:t>
            </a:r>
            <a:r>
              <a:rPr lang="ka-GE" sz="1600" dirty="0" smtClean="0"/>
              <a:t>3 </a:t>
            </a:r>
            <a:r>
              <a:rPr lang="ka-GE" sz="1600" dirty="0"/>
              <a:t>ცალი (+მწერებისგან დამცავი ბადე),</a:t>
            </a:r>
            <a:endParaRPr lang="en-US" sz="1600" dirty="0"/>
          </a:p>
          <a:p>
            <a:r>
              <a:rPr lang="ka-GE" sz="1600" dirty="0"/>
              <a:t>- ელჩამრთველების რაოდენობა - 1 ცალი,</a:t>
            </a:r>
            <a:endParaRPr lang="en-US" sz="1600" dirty="0"/>
          </a:p>
          <a:p>
            <a:r>
              <a:rPr lang="ka-GE" sz="1600" dirty="0"/>
              <a:t>-ელექტროროზეტების რაოდენობა - 9 ცალი,</a:t>
            </a:r>
            <a:endParaRPr lang="en-US" sz="1600" dirty="0"/>
          </a:p>
          <a:p>
            <a:r>
              <a:rPr lang="ka-GE" sz="1600" dirty="0"/>
              <a:t>- ჭერის დიოდური სანათები 600X600მმ ზომის - 2 ცალი,</a:t>
            </a:r>
            <a:endParaRPr lang="en-US" sz="1600" dirty="0"/>
          </a:p>
          <a:p>
            <a:r>
              <a:rPr lang="ka-GE" sz="1600" dirty="0"/>
              <a:t>- იატაკი - ლამინირებული პარკეტი.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3174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8829</TotalTime>
  <Words>738</Words>
  <Application>Microsoft Office PowerPoint</Application>
  <PresentationFormat>Произвольный</PresentationFormat>
  <Paragraphs>105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Arial</vt:lpstr>
      <vt:lpstr>Book Antiqua</vt:lpstr>
      <vt:lpstr>Brush Script MT</vt:lpstr>
      <vt:lpstr>geAcadNusx</vt:lpstr>
      <vt:lpstr>kikiAcadNusx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901</cp:revision>
  <cp:lastPrinted>2019-06-25T06:11:46Z</cp:lastPrinted>
  <dcterms:created xsi:type="dcterms:W3CDTF">2008-07-04T11:56:19Z</dcterms:created>
  <dcterms:modified xsi:type="dcterms:W3CDTF">2019-06-25T07:37:02Z</dcterms:modified>
</cp:coreProperties>
</file>