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145705853" r:id="rId4"/>
    <p:sldId id="2145705840" r:id="rId5"/>
    <p:sldId id="2145705846" r:id="rId6"/>
    <p:sldId id="2145705847" r:id="rId7"/>
    <p:sldId id="2145705848" r:id="rId8"/>
    <p:sldId id="2145705849" r:id="rId9"/>
    <p:sldId id="2145705850" r:id="rId10"/>
    <p:sldId id="2145705851" r:id="rId11"/>
    <p:sldId id="2145705843" r:id="rId12"/>
    <p:sldId id="2145705854" r:id="rId13"/>
    <p:sldId id="2145705855" r:id="rId14"/>
    <p:sldId id="2145705856" r:id="rId15"/>
    <p:sldId id="2145705858" r:id="rId16"/>
    <p:sldId id="2145705859" r:id="rId17"/>
    <p:sldId id="2145705845" r:id="rId18"/>
    <p:sldId id="2145705852" r:id="rId19"/>
    <p:sldId id="2145705857" r:id="rId2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B9"/>
    <a:srgbClr val="F08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10FDB-92AB-6F4F-9B37-682CA3FFCBF2}" type="datetimeFigureOut">
              <a:rPr lang="x-none" smtClean="0"/>
              <a:t>11/21/2023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47F0-4E4B-0E47-9C24-057C41E32608}" type="slidenum">
              <a:rPr lang="x-none" smtClean="0"/>
              <a:t>‹#›</a:t>
            </a:fld>
            <a:endParaRPr lang="x-none"/>
          </a:p>
        </p:txBody>
      </p:sp>
    </p:spTree>
    <p:extLst>
      <p:ext uri="{BB962C8B-B14F-4D97-AF65-F5344CB8AC3E}">
        <p14:creationId xmlns:p14="http://schemas.microsoft.com/office/powerpoint/2010/main" val="323747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зображення 1">
            <a:extLst>
              <a:ext uri="{FF2B5EF4-FFF2-40B4-BE49-F238E27FC236}">
                <a16:creationId xmlns:a16="http://schemas.microsoft.com/office/drawing/2014/main" id="{2BC29CE3-193D-4316-8E17-987998D9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Місце для нотаток 2">
            <a:extLst>
              <a:ext uri="{FF2B5EF4-FFF2-40B4-BE49-F238E27FC236}">
                <a16:creationId xmlns:a16="http://schemas.microsoft.com/office/drawing/2014/main" id="{006550C2-AB0F-4CF5-9884-C07F36712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Місце для номера слайда 3">
            <a:extLst>
              <a:ext uri="{FF2B5EF4-FFF2-40B4-BE49-F238E27FC236}">
                <a16:creationId xmlns:a16="http://schemas.microsoft.com/office/drawing/2014/main" id="{C795096F-8B3C-4C17-8F2A-558A0E17D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B336C3C-7768-473D-860E-7BDAD0B43ECD}" type="slidenum">
              <a:rPr lang="ru-RU" altLang="en-US" smtClean="0">
                <a:solidFill>
                  <a:srgbClr val="000000"/>
                </a:solidFill>
              </a:rPr>
              <a:pPr eaLnBrk="1" hangingPunct="1"/>
              <a:t>4</a:t>
            </a:fld>
            <a:endParaRPr lang="ru-RU" altLang="en-US">
              <a:solidFill>
                <a:srgbClr val="000000"/>
              </a:solidFill>
            </a:endParaRPr>
          </a:p>
        </p:txBody>
      </p:sp>
    </p:spTree>
    <p:extLst>
      <p:ext uri="{BB962C8B-B14F-4D97-AF65-F5344CB8AC3E}">
        <p14:creationId xmlns:p14="http://schemas.microsoft.com/office/powerpoint/2010/main" val="320789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зображення 1">
            <a:extLst>
              <a:ext uri="{FF2B5EF4-FFF2-40B4-BE49-F238E27FC236}">
                <a16:creationId xmlns:a16="http://schemas.microsoft.com/office/drawing/2014/main" id="{2BC29CE3-193D-4316-8E17-987998D9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Місце для нотаток 2">
            <a:extLst>
              <a:ext uri="{FF2B5EF4-FFF2-40B4-BE49-F238E27FC236}">
                <a16:creationId xmlns:a16="http://schemas.microsoft.com/office/drawing/2014/main" id="{006550C2-AB0F-4CF5-9884-C07F36712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Місце для номера слайда 3">
            <a:extLst>
              <a:ext uri="{FF2B5EF4-FFF2-40B4-BE49-F238E27FC236}">
                <a16:creationId xmlns:a16="http://schemas.microsoft.com/office/drawing/2014/main" id="{C795096F-8B3C-4C17-8F2A-558A0E17D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B336C3C-7768-473D-860E-7BDAD0B43ECD}" type="slidenum">
              <a:rPr lang="ru-RU" altLang="en-US" smtClean="0">
                <a:solidFill>
                  <a:srgbClr val="000000"/>
                </a:solidFill>
              </a:rPr>
              <a:pPr eaLnBrk="1" hangingPunct="1"/>
              <a:t>11</a:t>
            </a:fld>
            <a:endParaRPr lang="ru-RU" altLang="en-US">
              <a:solidFill>
                <a:srgbClr val="000000"/>
              </a:solidFill>
            </a:endParaRPr>
          </a:p>
        </p:txBody>
      </p:sp>
    </p:spTree>
    <p:extLst>
      <p:ext uri="{BB962C8B-B14F-4D97-AF65-F5344CB8AC3E}">
        <p14:creationId xmlns:p14="http://schemas.microsoft.com/office/powerpoint/2010/main" val="30433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зображення 1">
            <a:extLst>
              <a:ext uri="{FF2B5EF4-FFF2-40B4-BE49-F238E27FC236}">
                <a16:creationId xmlns:a16="http://schemas.microsoft.com/office/drawing/2014/main" id="{2BC29CE3-193D-4316-8E17-987998D9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Місце для нотаток 2">
            <a:extLst>
              <a:ext uri="{FF2B5EF4-FFF2-40B4-BE49-F238E27FC236}">
                <a16:creationId xmlns:a16="http://schemas.microsoft.com/office/drawing/2014/main" id="{006550C2-AB0F-4CF5-9884-C07F36712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Місце для номера слайда 3">
            <a:extLst>
              <a:ext uri="{FF2B5EF4-FFF2-40B4-BE49-F238E27FC236}">
                <a16:creationId xmlns:a16="http://schemas.microsoft.com/office/drawing/2014/main" id="{C795096F-8B3C-4C17-8F2A-558A0E17D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B336C3C-7768-473D-860E-7BDAD0B43ECD}" type="slidenum">
              <a:rPr lang="ru-RU" altLang="en-US" smtClean="0">
                <a:solidFill>
                  <a:srgbClr val="000000"/>
                </a:solidFill>
              </a:rPr>
              <a:pPr eaLnBrk="1" hangingPunct="1"/>
              <a:t>15</a:t>
            </a:fld>
            <a:endParaRPr lang="ru-RU" altLang="en-US">
              <a:solidFill>
                <a:srgbClr val="000000"/>
              </a:solidFill>
            </a:endParaRPr>
          </a:p>
        </p:txBody>
      </p:sp>
    </p:spTree>
    <p:extLst>
      <p:ext uri="{BB962C8B-B14F-4D97-AF65-F5344CB8AC3E}">
        <p14:creationId xmlns:p14="http://schemas.microsoft.com/office/powerpoint/2010/main" val="285009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зображення 1">
            <a:extLst>
              <a:ext uri="{FF2B5EF4-FFF2-40B4-BE49-F238E27FC236}">
                <a16:creationId xmlns:a16="http://schemas.microsoft.com/office/drawing/2014/main" id="{2BC29CE3-193D-4316-8E17-987998D9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Місце для нотаток 2">
            <a:extLst>
              <a:ext uri="{FF2B5EF4-FFF2-40B4-BE49-F238E27FC236}">
                <a16:creationId xmlns:a16="http://schemas.microsoft.com/office/drawing/2014/main" id="{006550C2-AB0F-4CF5-9884-C07F36712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Місце для номера слайда 3">
            <a:extLst>
              <a:ext uri="{FF2B5EF4-FFF2-40B4-BE49-F238E27FC236}">
                <a16:creationId xmlns:a16="http://schemas.microsoft.com/office/drawing/2014/main" id="{C795096F-8B3C-4C17-8F2A-558A0E17D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B336C3C-7768-473D-860E-7BDAD0B43ECD}" type="slidenum">
              <a:rPr lang="ru-RU" altLang="en-US" smtClean="0">
                <a:solidFill>
                  <a:srgbClr val="000000"/>
                </a:solidFill>
              </a:rPr>
              <a:pPr eaLnBrk="1" hangingPunct="1"/>
              <a:t>17</a:t>
            </a:fld>
            <a:endParaRPr lang="ru-RU" altLang="en-US">
              <a:solidFill>
                <a:srgbClr val="000000"/>
              </a:solidFill>
            </a:endParaRPr>
          </a:p>
        </p:txBody>
      </p:sp>
    </p:spTree>
    <p:extLst>
      <p:ext uri="{BB962C8B-B14F-4D97-AF65-F5344CB8AC3E}">
        <p14:creationId xmlns:p14="http://schemas.microsoft.com/office/powerpoint/2010/main" val="32659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зображення 1">
            <a:extLst>
              <a:ext uri="{FF2B5EF4-FFF2-40B4-BE49-F238E27FC236}">
                <a16:creationId xmlns:a16="http://schemas.microsoft.com/office/drawing/2014/main" id="{2BC29CE3-193D-4316-8E17-987998D9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Місце для нотаток 2">
            <a:extLst>
              <a:ext uri="{FF2B5EF4-FFF2-40B4-BE49-F238E27FC236}">
                <a16:creationId xmlns:a16="http://schemas.microsoft.com/office/drawing/2014/main" id="{006550C2-AB0F-4CF5-9884-C07F36712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Місце для номера слайда 3">
            <a:extLst>
              <a:ext uri="{FF2B5EF4-FFF2-40B4-BE49-F238E27FC236}">
                <a16:creationId xmlns:a16="http://schemas.microsoft.com/office/drawing/2014/main" id="{C795096F-8B3C-4C17-8F2A-558A0E17D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B336C3C-7768-473D-860E-7BDAD0B43ECD}" type="slidenum">
              <a:rPr lang="ru-RU" altLang="en-US" smtClean="0">
                <a:solidFill>
                  <a:srgbClr val="000000"/>
                </a:solidFill>
              </a:rPr>
              <a:pPr eaLnBrk="1" hangingPunct="1"/>
              <a:t>19</a:t>
            </a:fld>
            <a:endParaRPr lang="ru-RU" altLang="en-US">
              <a:solidFill>
                <a:srgbClr val="000000"/>
              </a:solidFill>
            </a:endParaRPr>
          </a:p>
        </p:txBody>
      </p:sp>
    </p:spTree>
    <p:extLst>
      <p:ext uri="{BB962C8B-B14F-4D97-AF65-F5344CB8AC3E}">
        <p14:creationId xmlns:p14="http://schemas.microsoft.com/office/powerpoint/2010/main" val="35787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DA0-758C-4E67-0A55-AFF9571C74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840B4CBA-016B-A0DE-E298-1CE78CEC5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D5E649B8-2EFC-F987-EED6-CC70C19DC358}"/>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AE339790-3C5A-440D-7815-2C3A649F757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199A83B-9B1B-3468-3CC2-096320C3D3A1}"/>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168126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AE67-B30F-CD52-1CFC-36C120D8CCAA}"/>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B53E450-64A3-EB7E-7EC4-0446D9FF44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2795B1B4-E4B1-33A6-F822-2798EF8FACEA}"/>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4B17DBBE-1042-F1D7-498B-83C6280839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CA9D00D-E24D-5BEA-6C0E-FAC78B8EBEEE}"/>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125331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98759-9F10-5BC0-81E3-33811877EC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CCF4A955-1954-3880-D06F-A4424F8AFD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2FD43C8-D7E4-94A2-483D-EAFE527E7109}"/>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50E309B4-A7E8-6267-72CA-80162111A03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EC035A9-FB9F-FA36-3030-907DA9912680}"/>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42567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главление презентаци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81EA14-AFAC-4217-838F-9CDFB4B78882}"/>
              </a:ext>
            </a:extLst>
          </p:cNvPr>
          <p:cNvSpPr>
            <a:spLocks noGrp="1"/>
          </p:cNvSpPr>
          <p:nvPr>
            <p:ph type="title" hasCustomPrompt="1"/>
          </p:nvPr>
        </p:nvSpPr>
        <p:spPr>
          <a:xfrm>
            <a:off x="344423" y="372599"/>
            <a:ext cx="11503154" cy="537083"/>
          </a:xfrm>
        </p:spPr>
        <p:txBody>
          <a:bodyPr/>
          <a:lstStyle>
            <a:lvl1pPr>
              <a:defRPr/>
            </a:lvl1pPr>
          </a:lstStyle>
          <a:p>
            <a:r>
              <a:rPr lang="ru-RU" dirty="0"/>
              <a:t>Оглавление презентации</a:t>
            </a:r>
          </a:p>
        </p:txBody>
      </p:sp>
      <p:sp>
        <p:nvSpPr>
          <p:cNvPr id="4" name="Дата 3">
            <a:extLst>
              <a:ext uri="{FF2B5EF4-FFF2-40B4-BE49-F238E27FC236}">
                <a16:creationId xmlns:a16="http://schemas.microsoft.com/office/drawing/2014/main" id="{9DFC0C31-844F-4E6C-9B85-4D4DDEB38E5A}"/>
              </a:ext>
            </a:extLst>
          </p:cNvPr>
          <p:cNvSpPr>
            <a:spLocks noGrp="1"/>
          </p:cNvSpPr>
          <p:nvPr>
            <p:ph type="dt" sz="half" idx="10"/>
          </p:nvPr>
        </p:nvSpPr>
        <p:spPr/>
        <p:txBody>
          <a:bodyPr/>
          <a:lstStyle/>
          <a:p>
            <a:fld id="{16A27082-58BD-4A34-B88B-E8025AD6A90E}" type="datetime1">
              <a:rPr lang="ru-RU" smtClean="0"/>
              <a:t>21.11.2023</a:t>
            </a:fld>
            <a:endParaRPr lang="ru-RU" dirty="0"/>
          </a:p>
        </p:txBody>
      </p:sp>
      <p:sp>
        <p:nvSpPr>
          <p:cNvPr id="6" name="Номер слайда 5">
            <a:extLst>
              <a:ext uri="{FF2B5EF4-FFF2-40B4-BE49-F238E27FC236}">
                <a16:creationId xmlns:a16="http://schemas.microsoft.com/office/drawing/2014/main" id="{5EDC3BB8-4FD5-4E0E-BC87-27E4069D4138}"/>
              </a:ext>
            </a:extLst>
          </p:cNvPr>
          <p:cNvSpPr>
            <a:spLocks noGrp="1"/>
          </p:cNvSpPr>
          <p:nvPr>
            <p:ph type="sldNum" sz="quarter" idx="12"/>
          </p:nvPr>
        </p:nvSpPr>
        <p:spPr/>
        <p:txBody>
          <a:bodyPr/>
          <a:lstStyle/>
          <a:p>
            <a:fld id="{4DCEEDA9-79BB-4F59-A9AF-D307F9C18B86}" type="slidenum">
              <a:rPr lang="ru-RU" smtClean="0"/>
              <a:t>‹#›</a:t>
            </a:fld>
            <a:endParaRPr lang="ru-RU" dirty="0"/>
          </a:p>
        </p:txBody>
      </p:sp>
      <p:sp>
        <p:nvSpPr>
          <p:cNvPr id="5" name="Текст 4">
            <a:extLst>
              <a:ext uri="{FF2B5EF4-FFF2-40B4-BE49-F238E27FC236}">
                <a16:creationId xmlns:a16="http://schemas.microsoft.com/office/drawing/2014/main" id="{08FA13B9-93BD-470D-A0D5-3667138E2C9D}"/>
              </a:ext>
            </a:extLst>
          </p:cNvPr>
          <p:cNvSpPr>
            <a:spLocks noGrp="1"/>
          </p:cNvSpPr>
          <p:nvPr>
            <p:ph type="body" sz="quarter" idx="13"/>
          </p:nvPr>
        </p:nvSpPr>
        <p:spPr>
          <a:xfrm>
            <a:off x="344488" y="1285875"/>
            <a:ext cx="11503025" cy="4667250"/>
          </a:xfrm>
        </p:spPr>
        <p:txBody>
          <a:bodyPr>
            <a:normAutofit/>
          </a:bodyPr>
          <a:lstStyle>
            <a:lvl1pPr marL="0" indent="0">
              <a:buNone/>
              <a:defRPr sz="1400"/>
            </a:lvl1pPr>
          </a:lstStyle>
          <a:p>
            <a:pPr lvl="0"/>
            <a:r>
              <a:rPr lang="ru-RU"/>
              <a:t>Образец текста</a:t>
            </a:r>
          </a:p>
        </p:txBody>
      </p:sp>
    </p:spTree>
    <p:extLst>
      <p:ext uri="{BB962C8B-B14F-4D97-AF65-F5344CB8AC3E}">
        <p14:creationId xmlns:p14="http://schemas.microsoft.com/office/powerpoint/2010/main" val="230079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6F4A-4A46-C1FD-321D-6A5906E62901}"/>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D47F6113-3C03-A087-475C-0F53FDA094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B98611BE-36BA-4A28-68FD-2C612AAF57BA}"/>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E1889FE7-D3D2-8EE0-02A6-151CF223E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7F55E03-0977-6D50-95B5-A7A99A46D169}"/>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323892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C474-E63B-E7FD-B8C3-EF1804F2C08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F299152D-1FE3-E87F-CC4E-0F153615E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428026-EBAF-2CC3-7A8E-9BF86D0F0DFF}"/>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BD44E74E-C785-BB2A-D90F-740903C7E96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0E430A3-2914-220A-4F82-168848E90594}"/>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86044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A7E2-C117-57F7-A3CC-CF860537BB3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19F24192-C0E8-84AE-1239-A424E1293E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BE44885-ABFD-B42A-EC4C-6F4856EB9B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28C904A-0C96-299C-A86D-9BADD4F790CB}"/>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6" name="Footer Placeholder 5">
            <a:extLst>
              <a:ext uri="{FF2B5EF4-FFF2-40B4-BE49-F238E27FC236}">
                <a16:creationId xmlns:a16="http://schemas.microsoft.com/office/drawing/2014/main" id="{558AABD5-8121-5FBA-50EE-9A9F8D890D2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3BA6242-B89C-75EA-EDC5-690E2AE49699}"/>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126690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990-7C4C-7B1B-FCE9-1D878B099CE1}"/>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CDB9AD5-4340-10B9-7B2F-FF17D1713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A9B9B2-1D5B-930E-FFD6-08746B6B9D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CD4E430B-8286-2746-6CD6-BF0C5D123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DAFF5C-B957-A425-5F03-1242B28ECF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EC6EA2E-1624-A5A2-88F2-B66423B8ADEF}"/>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8" name="Footer Placeholder 7">
            <a:extLst>
              <a:ext uri="{FF2B5EF4-FFF2-40B4-BE49-F238E27FC236}">
                <a16:creationId xmlns:a16="http://schemas.microsoft.com/office/drawing/2014/main" id="{F29E7754-6170-70BF-F8D9-343268B0BC5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E597CAB5-6BA2-5171-4A75-B9808BAE8559}"/>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199961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E23A-98E9-AC94-7C67-161DCF721849}"/>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9440BC16-A950-A84F-94BF-C98DF764F720}"/>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4" name="Footer Placeholder 3">
            <a:extLst>
              <a:ext uri="{FF2B5EF4-FFF2-40B4-BE49-F238E27FC236}">
                <a16:creationId xmlns:a16="http://schemas.microsoft.com/office/drawing/2014/main" id="{D7A586E4-1C67-77B2-6505-1C6362F6290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D62C82A3-7E54-9617-A425-9F3BBD50A8C0}"/>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208649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1FB5F-F1E4-E466-864C-0E01216DF105}"/>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3" name="Footer Placeholder 2">
            <a:extLst>
              <a:ext uri="{FF2B5EF4-FFF2-40B4-BE49-F238E27FC236}">
                <a16:creationId xmlns:a16="http://schemas.microsoft.com/office/drawing/2014/main" id="{E3D74840-D933-3CF4-3F75-BECAF9F96B13}"/>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C949C93-169A-98E2-27A8-03F3E7B393B3}"/>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191048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C70D-6F06-5420-4071-C70262436F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C935585-1DEA-FE44-7134-7F9A5F3B2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30980637-2422-A058-2BFD-DB8737657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B8BA7E-E160-C014-00F2-8F12901C71BA}"/>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6" name="Footer Placeholder 5">
            <a:extLst>
              <a:ext uri="{FF2B5EF4-FFF2-40B4-BE49-F238E27FC236}">
                <a16:creationId xmlns:a16="http://schemas.microsoft.com/office/drawing/2014/main" id="{6E4FAB55-AE53-A2FB-1CA1-2108B87307A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C47C96F-2631-0762-86A7-961032AB0300}"/>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395949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2EB5-7372-AE5E-BB22-3F568A3832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5D828C0C-B687-3E45-DE5F-F979EF975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A937D50-943E-A00A-CFB3-1C27EE721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BEAD75-1832-D741-5D48-419AC863259D}"/>
              </a:ext>
            </a:extLst>
          </p:cNvPr>
          <p:cNvSpPr>
            <a:spLocks noGrp="1"/>
          </p:cNvSpPr>
          <p:nvPr>
            <p:ph type="dt" sz="half" idx="10"/>
          </p:nvPr>
        </p:nvSpPr>
        <p:spPr/>
        <p:txBody>
          <a:bodyPr/>
          <a:lstStyle/>
          <a:p>
            <a:fld id="{8B24CBB3-4D7D-174D-ADDD-E6C4CDEA4E6F}" type="datetimeFigureOut">
              <a:rPr lang="x-none" smtClean="0"/>
              <a:t>11/21/2023</a:t>
            </a:fld>
            <a:endParaRPr lang="x-none"/>
          </a:p>
        </p:txBody>
      </p:sp>
      <p:sp>
        <p:nvSpPr>
          <p:cNvPr id="6" name="Footer Placeholder 5">
            <a:extLst>
              <a:ext uri="{FF2B5EF4-FFF2-40B4-BE49-F238E27FC236}">
                <a16:creationId xmlns:a16="http://schemas.microsoft.com/office/drawing/2014/main" id="{FAFF95E2-E9E6-E8D1-447C-027CDE29F80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2315D5E-3322-7180-E65A-6A529345399A}"/>
              </a:ext>
            </a:extLst>
          </p:cNvPr>
          <p:cNvSpPr>
            <a:spLocks noGrp="1"/>
          </p:cNvSpPr>
          <p:nvPr>
            <p:ph type="sldNum" sz="quarter" idx="12"/>
          </p:nvPr>
        </p:nvSpPr>
        <p:spPr/>
        <p:txBody>
          <a:bodyPr/>
          <a:lstStyle/>
          <a:p>
            <a:fld id="{C68C3709-9DD8-6545-B948-65790DFC95C2}" type="slidenum">
              <a:rPr lang="x-none" smtClean="0"/>
              <a:t>‹#›</a:t>
            </a:fld>
            <a:endParaRPr lang="x-none"/>
          </a:p>
        </p:txBody>
      </p:sp>
    </p:spTree>
    <p:extLst>
      <p:ext uri="{BB962C8B-B14F-4D97-AF65-F5344CB8AC3E}">
        <p14:creationId xmlns:p14="http://schemas.microsoft.com/office/powerpoint/2010/main" val="369232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55E08-726E-27D7-1B70-350166666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81395456-3C05-B65C-0B6E-4120BEED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6727466-CE7F-6C9D-F2BE-EA79CC47B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4CBB3-4D7D-174D-ADDD-E6C4CDEA4E6F}" type="datetimeFigureOut">
              <a:rPr lang="x-none" smtClean="0"/>
              <a:t>11/21/2023</a:t>
            </a:fld>
            <a:endParaRPr lang="x-none"/>
          </a:p>
        </p:txBody>
      </p:sp>
      <p:sp>
        <p:nvSpPr>
          <p:cNvPr id="5" name="Footer Placeholder 4">
            <a:extLst>
              <a:ext uri="{FF2B5EF4-FFF2-40B4-BE49-F238E27FC236}">
                <a16:creationId xmlns:a16="http://schemas.microsoft.com/office/drawing/2014/main" id="{CEEAFFC1-2C2F-0A9D-56A6-5BBB83630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B1A4D63-723C-443E-977F-BAA259112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3709-9DD8-6545-B948-65790DFC95C2}" type="slidenum">
              <a:rPr lang="x-none" smtClean="0"/>
              <a:t>‹#›</a:t>
            </a:fld>
            <a:endParaRPr lang="x-none"/>
          </a:p>
        </p:txBody>
      </p:sp>
    </p:spTree>
    <p:extLst>
      <p:ext uri="{BB962C8B-B14F-4D97-AF65-F5344CB8AC3E}">
        <p14:creationId xmlns:p14="http://schemas.microsoft.com/office/powerpoint/2010/main" val="599504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3.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hyperlink" Target="http://www.surfhousebarcelona.com/" TargetMode="External"/><Relationship Id="rId3" Type="http://schemas.openxmlformats.org/officeDocument/2006/relationships/image" Target="../media/image12.png"/><Relationship Id="rId7" Type="http://schemas.openxmlformats.org/officeDocument/2006/relationships/hyperlink" Target="https://metropolismall.com.cy/stor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tysonscornercenter.com/Map#/profile?location=842883" TargetMode="External"/><Relationship Id="rId11" Type="http://schemas.openxmlformats.org/officeDocument/2006/relationships/hyperlink" Target="https://www.flyhyer.com/" TargetMode="External"/><Relationship Id="rId5" Type="http://schemas.openxmlformats.org/officeDocument/2006/relationships/hyperlink" Target="https://www.simon.com/mall/sawgrass-mills/map/#/" TargetMode="External"/><Relationship Id="rId10" Type="http://schemas.openxmlformats.org/officeDocument/2006/relationships/hyperlink" Target="https://www.spinxdigital.com/" TargetMode="External"/><Relationship Id="rId4" Type="http://schemas.openxmlformats.org/officeDocument/2006/relationships/image" Target="../media/image13.svg"/><Relationship Id="rId9" Type="http://schemas.openxmlformats.org/officeDocument/2006/relationships/hyperlink" Target="https://swabtheworld.co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1BDEE3F-1421-99FC-CCED-E448E16898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89" y="-100013"/>
            <a:ext cx="12217401" cy="6972301"/>
          </a:xfrm>
          <a:prstGeom prst="rect">
            <a:avLst/>
          </a:prstGeom>
        </p:spPr>
      </p:pic>
      <p:sp>
        <p:nvSpPr>
          <p:cNvPr id="6" name="Title 1">
            <a:extLst>
              <a:ext uri="{FF2B5EF4-FFF2-40B4-BE49-F238E27FC236}">
                <a16:creationId xmlns:a16="http://schemas.microsoft.com/office/drawing/2014/main" id="{5CE1FAE0-A6C2-7504-F3CF-8599EFDDE89A}"/>
              </a:ext>
            </a:extLst>
          </p:cNvPr>
          <p:cNvSpPr txBox="1">
            <a:spLocks/>
          </p:cNvSpPr>
          <p:nvPr/>
        </p:nvSpPr>
        <p:spPr>
          <a:xfrm>
            <a:off x="358522" y="4948059"/>
            <a:ext cx="4790421" cy="119935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600" dirty="0">
                <a:solidFill>
                  <a:schemeClr val="bg1"/>
                </a:solidFill>
                <a:latin typeface="Anton" pitchFamily="2" charset="0"/>
              </a:rPr>
              <a:t>WEBSITE BRIEF</a:t>
            </a:r>
          </a:p>
        </p:txBody>
      </p:sp>
      <p:pic>
        <p:nvPicPr>
          <p:cNvPr id="10" name="Graphic 9">
            <a:extLst>
              <a:ext uri="{FF2B5EF4-FFF2-40B4-BE49-F238E27FC236}">
                <a16:creationId xmlns:a16="http://schemas.microsoft.com/office/drawing/2014/main" id="{4719A18A-52DF-9C58-825D-F7ED056C95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6171" y="2366962"/>
            <a:ext cx="2476500" cy="1019175"/>
          </a:xfrm>
          <a:prstGeom prst="rect">
            <a:avLst/>
          </a:prstGeom>
        </p:spPr>
      </p:pic>
    </p:spTree>
    <p:extLst>
      <p:ext uri="{BB962C8B-B14F-4D97-AF65-F5344CB8AC3E}">
        <p14:creationId xmlns:p14="http://schemas.microsoft.com/office/powerpoint/2010/main" val="289128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62523"/>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UI/UX REQUIREMENTS</a:t>
            </a:r>
          </a:p>
          <a:p>
            <a:pPr>
              <a:defRPr/>
            </a:pPr>
            <a:r>
              <a:rPr lang="en-US" sz="1400" dirty="0">
                <a:solidFill>
                  <a:srgbClr val="009DB8"/>
                </a:solidFill>
                <a:latin typeface="Anton" pitchFamily="2" charset="0"/>
              </a:rPr>
              <a:t>Functionalities/Structure</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6" name="TextBox 5">
            <a:extLst>
              <a:ext uri="{FF2B5EF4-FFF2-40B4-BE49-F238E27FC236}">
                <a16:creationId xmlns:a16="http://schemas.microsoft.com/office/drawing/2014/main" id="{D3B3158B-1761-BDCF-AF5C-96F4AFBBD224}"/>
              </a:ext>
            </a:extLst>
          </p:cNvPr>
          <p:cNvSpPr txBox="1"/>
          <p:nvPr/>
        </p:nvSpPr>
        <p:spPr>
          <a:xfrm>
            <a:off x="466895" y="1062931"/>
            <a:ext cx="11312230" cy="4892108"/>
          </a:xfrm>
          <a:prstGeom prst="rect">
            <a:avLst/>
          </a:prstGeom>
          <a:noFill/>
        </p:spPr>
        <p:txBody>
          <a:bodyPr wrap="square">
            <a:spAutoFit/>
          </a:bodyPr>
          <a:lstStyle/>
          <a:p>
            <a:pPr>
              <a:lnSpc>
                <a:spcPct val="107000"/>
              </a:lnSpc>
              <a:spcAft>
                <a:spcPts val="800"/>
              </a:spcAft>
            </a:pPr>
            <a:r>
              <a:rPr lang="en-US" sz="1050" b="1" dirty="0">
                <a:solidFill>
                  <a:srgbClr val="009FB9"/>
                </a:solidFill>
                <a:latin typeface="Arial" panose="020B0604020202020204" pitchFamily="34" charset="0"/>
                <a:cs typeface="Arial" panose="020B0604020202020204" pitchFamily="34" charset="0"/>
              </a:rPr>
              <a:t>USER EXPERIENCE</a:t>
            </a:r>
          </a:p>
          <a:p>
            <a:pPr algn="l">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Navigation</a:t>
            </a:r>
            <a:r>
              <a:rPr lang="en-US" sz="1050" b="0" i="0" dirty="0">
                <a:solidFill>
                  <a:srgbClr val="009FB9"/>
                </a:solidFill>
                <a:effectLst/>
                <a:latin typeface="Arial" panose="020B0604020202020204" pitchFamily="34" charset="0"/>
                <a:cs typeface="Arial" panose="020B0604020202020204" pitchFamily="34" charset="0"/>
              </a:rPr>
              <a:t>: clear, intuitive, and easy to use, allowing users to find what they're looking for quickly and easily.</a:t>
            </a:r>
          </a:p>
          <a:p>
            <a:pPr algn="l">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Fast and Responsive: </a:t>
            </a:r>
            <a:r>
              <a:rPr lang="en-US" sz="1050" b="0" i="0" dirty="0">
                <a:solidFill>
                  <a:srgbClr val="009FB9"/>
                </a:solidFill>
                <a:effectLst/>
                <a:latin typeface="Arial" panose="020B0604020202020204" pitchFamily="34" charset="0"/>
                <a:cs typeface="Arial" panose="020B0604020202020204" pitchFamily="34" charset="0"/>
              </a:rPr>
              <a:t>The website should load quickly and be optimized for fast performance, which can help to reduce bounce rates and improve overall user satisfaction.</a:t>
            </a:r>
          </a:p>
          <a:p>
            <a:pPr algn="l">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Visuals:</a:t>
            </a:r>
            <a:r>
              <a:rPr lang="en-US" sz="1050" b="0" i="0" dirty="0">
                <a:solidFill>
                  <a:srgbClr val="009FB9"/>
                </a:solidFill>
                <a:effectLst/>
                <a:latin typeface="Arial" panose="020B0604020202020204" pitchFamily="34" charset="0"/>
                <a:cs typeface="Arial" panose="020B0604020202020204" pitchFamily="34" charset="0"/>
              </a:rPr>
              <a:t> strong visual aesthetic that effectively showcases the brand. This can include high-quality images, videos, and graphics, as well as effective use of color, typography, and white space.</a:t>
            </a:r>
          </a:p>
          <a:p>
            <a:pPr algn="l">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Interactivity: </a:t>
            </a:r>
            <a:r>
              <a:rPr lang="en-US" sz="1050" b="0" i="0" dirty="0">
                <a:solidFill>
                  <a:srgbClr val="009FB9"/>
                </a:solidFill>
                <a:effectLst/>
                <a:latin typeface="Arial" panose="020B0604020202020204" pitchFamily="34" charset="0"/>
                <a:cs typeface="Arial" panose="020B0604020202020204" pitchFamily="34" charset="0"/>
              </a:rPr>
              <a:t>engaging interactions, such as animations, hover effects, and dynamic background elements. These elements can help to keep users engaged and provide a more immersive experience.</a:t>
            </a:r>
          </a:p>
          <a:p>
            <a:pPr algn="l">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Mobile-Friendly:</a:t>
            </a:r>
            <a:r>
              <a:rPr lang="en-US" sz="1050" b="0" i="0" dirty="0">
                <a:solidFill>
                  <a:srgbClr val="009FB9"/>
                </a:solidFill>
                <a:effectLst/>
                <a:latin typeface="Arial" panose="020B0604020202020204" pitchFamily="34" charset="0"/>
                <a:cs typeface="Arial" panose="020B0604020202020204" pitchFamily="34" charset="0"/>
              </a:rPr>
              <a:t> The website should be optimized for mobile devices, with a responsive design that adapts to different screen sizes and provides a seamless experience for users on any device.</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Browser Compatibility: </a:t>
            </a:r>
            <a:r>
              <a:rPr lang="en-US" sz="1050" b="0" i="0" dirty="0">
                <a:solidFill>
                  <a:srgbClr val="009FB9"/>
                </a:solidFill>
                <a:effectLst/>
                <a:latin typeface="Arial" panose="020B0604020202020204" pitchFamily="34" charset="0"/>
                <a:cs typeface="Arial" panose="020B0604020202020204" pitchFamily="34" charset="0"/>
              </a:rPr>
              <a:t>The website should be compatible with the most popular web browsers, such as Google Chrome, Mozilla Firefox, and Microsoft Edge, and should be tested on a variety of devices and screen sizes.</a:t>
            </a:r>
          </a:p>
          <a:p>
            <a:pPr>
              <a:buFont typeface="Wingdings" panose="05000000000000000000" pitchFamily="2" charset="2"/>
              <a:buChar char="ü"/>
            </a:pPr>
            <a:endParaRPr lang="en-US" sz="1050" dirty="0">
              <a:solidFill>
                <a:srgbClr val="009FB9"/>
              </a:solidFill>
              <a:latin typeface="Arial" panose="020B0604020202020204" pitchFamily="34" charset="0"/>
              <a:cs typeface="Arial" panose="020B0604020202020204" pitchFamily="34" charset="0"/>
            </a:endParaRPr>
          </a:p>
          <a:p>
            <a:r>
              <a:rPr lang="en-US" sz="1050" b="1" i="0" dirty="0">
                <a:solidFill>
                  <a:srgbClr val="009FB9"/>
                </a:solidFill>
                <a:effectLst/>
                <a:latin typeface="Arial" panose="020B0604020202020204" pitchFamily="34" charset="0"/>
                <a:cs typeface="Arial" panose="020B0604020202020204" pitchFamily="34" charset="0"/>
              </a:rPr>
              <a:t>GENERAL TECH REQUIREMENTS</a:t>
            </a:r>
          </a:p>
          <a:p>
            <a:endParaRPr lang="en-US" sz="1050" b="0" i="0" dirty="0">
              <a:solidFill>
                <a:srgbClr val="009FB9"/>
              </a:solidFill>
              <a:effectLst/>
              <a:latin typeface="Arial" panose="020B0604020202020204" pitchFamily="34" charset="0"/>
              <a:cs typeface="Arial" panose="020B0604020202020204" pitchFamily="34" charset="0"/>
            </a:endParaRP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Hosting: </a:t>
            </a:r>
            <a:r>
              <a:rPr lang="en-US" sz="1050" b="0" i="0" dirty="0">
                <a:solidFill>
                  <a:srgbClr val="009FB9"/>
                </a:solidFill>
                <a:effectLst/>
                <a:latin typeface="Arial" panose="020B0604020202020204" pitchFamily="34" charset="0"/>
                <a:cs typeface="Arial" panose="020B0604020202020204" pitchFamily="34" charset="0"/>
              </a:rPr>
              <a:t>The website must be hosted on a secure and reliable server,</a:t>
            </a:r>
            <a:r>
              <a:rPr lang="en-US" sz="1050" dirty="0">
                <a:solidFill>
                  <a:srgbClr val="009FB9"/>
                </a:solidFill>
                <a:latin typeface="Arial" panose="020B0604020202020204" pitchFamily="34" charset="0"/>
                <a:cs typeface="Arial" panose="020B0604020202020204" pitchFamily="34" charset="0"/>
              </a:rPr>
              <a:t> till it’s transferred to our technical service partner.</a:t>
            </a:r>
            <a:r>
              <a:rPr lang="en-US" sz="1050" b="0" i="0" dirty="0">
                <a:solidFill>
                  <a:srgbClr val="009FB9"/>
                </a:solidFill>
                <a:effectLst/>
                <a:latin typeface="Arial" panose="020B0604020202020204" pitchFamily="34" charset="0"/>
                <a:cs typeface="Arial" panose="020B0604020202020204" pitchFamily="34" charset="0"/>
              </a:rPr>
              <a:t> </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Security</a:t>
            </a:r>
            <a:r>
              <a:rPr lang="en-US" sz="1050" b="0" i="0" dirty="0">
                <a:solidFill>
                  <a:srgbClr val="009FB9"/>
                </a:solidFill>
                <a:effectLst/>
                <a:latin typeface="Arial" panose="020B0604020202020204" pitchFamily="34" charset="0"/>
                <a:cs typeface="Arial" panose="020B0604020202020204" pitchFamily="34" charset="0"/>
              </a:rPr>
              <a:t>: Secure and protected against hacking, malware, and other security threats. required security measures - SSL certificate, firewall, and regular security updates, as well as regularly backing up the website data to protect against data loss or corruption.</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Maintenance</a:t>
            </a:r>
            <a:r>
              <a:rPr lang="en-US" sz="1050" b="0" i="0" dirty="0">
                <a:solidFill>
                  <a:srgbClr val="009FB9"/>
                </a:solidFill>
                <a:effectLst/>
                <a:latin typeface="Arial" panose="020B0604020202020204" pitchFamily="34" charset="0"/>
                <a:cs typeface="Arial" panose="020B0604020202020204" pitchFamily="34" charset="0"/>
              </a:rPr>
              <a:t>: regular maintenance to ensure that </a:t>
            </a:r>
            <a:r>
              <a:rPr lang="en-US" sz="1050" dirty="0">
                <a:solidFill>
                  <a:srgbClr val="009FB9"/>
                </a:solidFill>
                <a:latin typeface="Arial" panose="020B0604020202020204" pitchFamily="34" charset="0"/>
                <a:cs typeface="Arial" panose="020B0604020202020204" pitchFamily="34" charset="0"/>
              </a:rPr>
              <a:t>the web-site continues </a:t>
            </a:r>
            <a:r>
              <a:rPr lang="en-US" sz="1050" b="0" i="0" dirty="0">
                <a:solidFill>
                  <a:srgbClr val="009FB9"/>
                </a:solidFill>
                <a:effectLst/>
                <a:latin typeface="Arial" panose="020B0604020202020204" pitchFamily="34" charset="0"/>
                <a:cs typeface="Arial" panose="020B0604020202020204" pitchFamily="34" charset="0"/>
              </a:rPr>
              <a:t>to function as expected, and that any issues or bugs are quickly resolved. This includes website software and plugin regular update, website for compatibility testing with new devices and browsers, and fixing any broken links or other issues that arise.</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Scalability</a:t>
            </a:r>
            <a:r>
              <a:rPr lang="en-US" sz="1050" b="0" i="0" dirty="0">
                <a:solidFill>
                  <a:srgbClr val="009FB9"/>
                </a:solidFill>
                <a:effectLst/>
                <a:latin typeface="Arial" panose="020B0604020202020204" pitchFamily="34" charset="0"/>
                <a:cs typeface="Arial" panose="020B0604020202020204" pitchFamily="34" charset="0"/>
              </a:rPr>
              <a:t>: Website must be scalable - easily accommodate increased traffic and new features </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Analytics</a:t>
            </a:r>
            <a:r>
              <a:rPr lang="en-US" sz="1050" b="0" i="0" dirty="0">
                <a:solidFill>
                  <a:srgbClr val="009FB9"/>
                </a:solidFill>
                <a:effectLst/>
                <a:latin typeface="Arial" panose="020B0604020202020204" pitchFamily="34" charset="0"/>
                <a:cs typeface="Arial" panose="020B0604020202020204" pitchFamily="34" charset="0"/>
              </a:rPr>
              <a:t>: </a:t>
            </a:r>
            <a:r>
              <a:rPr lang="en-US" sz="1050" dirty="0">
                <a:solidFill>
                  <a:srgbClr val="009FB9"/>
                </a:solidFill>
                <a:latin typeface="Arial" panose="020B0604020202020204" pitchFamily="34" charset="0"/>
                <a:cs typeface="Arial" panose="020B0604020202020204" pitchFamily="34" charset="0"/>
              </a:rPr>
              <a:t>W</a:t>
            </a:r>
            <a:r>
              <a:rPr lang="en-US" sz="1050" b="0" i="0" dirty="0">
                <a:solidFill>
                  <a:srgbClr val="009FB9"/>
                </a:solidFill>
                <a:effectLst/>
                <a:latin typeface="Arial" panose="020B0604020202020204" pitchFamily="34" charset="0"/>
                <a:cs typeface="Arial" panose="020B0604020202020204" pitchFamily="34" charset="0"/>
              </a:rPr>
              <a:t>ebsite should be equipped with web analytics tools (i.e. Google Analytics) to track user behavior and website performance, and to help inform decisions about future updates and improvements to the website.</a:t>
            </a:r>
          </a:p>
          <a:p>
            <a:pPr>
              <a:buFont typeface="Wingdings" panose="05000000000000000000" pitchFamily="2" charset="2"/>
              <a:buChar char="ü"/>
            </a:pPr>
            <a:endParaRPr lang="en-US" sz="1050" b="0" i="0" dirty="0">
              <a:solidFill>
                <a:srgbClr val="009FB9"/>
              </a:solidFill>
              <a:effectLst/>
              <a:latin typeface="Arial" panose="020B0604020202020204" pitchFamily="34" charset="0"/>
              <a:cs typeface="Arial" panose="020B0604020202020204" pitchFamily="34" charset="0"/>
            </a:endParaRPr>
          </a:p>
          <a:p>
            <a:pPr algn="l"/>
            <a:r>
              <a:rPr lang="en-US" sz="1050" b="1" i="0" dirty="0">
                <a:solidFill>
                  <a:srgbClr val="009FB9"/>
                </a:solidFill>
                <a:effectLst/>
                <a:latin typeface="Arial" panose="020B0604020202020204" pitchFamily="34" charset="0"/>
                <a:cs typeface="Arial" panose="020B0604020202020204" pitchFamily="34" charset="0"/>
              </a:rPr>
              <a:t>SPECIAL FUNCTIONALITIES</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Social media integration: </a:t>
            </a:r>
            <a:r>
              <a:rPr lang="en-US" sz="1050" b="0" i="0" dirty="0">
                <a:solidFill>
                  <a:srgbClr val="009FB9"/>
                </a:solidFill>
                <a:effectLst/>
                <a:latin typeface="Arial" panose="020B0604020202020204" pitchFamily="34" charset="0"/>
                <a:cs typeface="Arial" panose="020B0604020202020204" pitchFamily="34" charset="0"/>
              </a:rPr>
              <a:t>social media feed integration, social sharing buttons, and social media log-in options.</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Custom forms: </a:t>
            </a:r>
            <a:r>
              <a:rPr lang="en-US" sz="1050" b="0" i="0" dirty="0">
                <a:solidFill>
                  <a:srgbClr val="009FB9"/>
                </a:solidFill>
                <a:effectLst/>
                <a:latin typeface="Arial" panose="020B0604020202020204" pitchFamily="34" charset="0"/>
                <a:cs typeface="Arial" panose="020B0604020202020204" pitchFamily="34" charset="0"/>
              </a:rPr>
              <a:t>contact forms, survey forms, and registration forms, to gather information from users, which must be customizable to meet specific needs of the business.</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Search functionality: </a:t>
            </a:r>
            <a:r>
              <a:rPr lang="en-US" sz="1050" b="0" i="0" dirty="0">
                <a:solidFill>
                  <a:srgbClr val="009FB9"/>
                </a:solidFill>
                <a:effectLst/>
                <a:latin typeface="Arial" panose="020B0604020202020204" pitchFamily="34" charset="0"/>
                <a:cs typeface="Arial" panose="020B0604020202020204" pitchFamily="34" charset="0"/>
              </a:rPr>
              <a:t>To help users quickly find the information they are looking for, including advanced search options. Additional search functionality with filter for maps</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User account management: </a:t>
            </a:r>
            <a:r>
              <a:rPr lang="en-US" sz="1050" b="0" i="0" dirty="0">
                <a:solidFill>
                  <a:srgbClr val="009FB9"/>
                </a:solidFill>
                <a:effectLst/>
                <a:latin typeface="Arial" panose="020B0604020202020204" pitchFamily="34" charset="0"/>
                <a:cs typeface="Arial" panose="020B0604020202020204" pitchFamily="34" charset="0"/>
              </a:rPr>
              <a:t>user login, profile management, and password reset </a:t>
            </a:r>
          </a:p>
          <a:p>
            <a:pPr>
              <a:buFont typeface="Wingdings" panose="05000000000000000000" pitchFamily="2" charset="2"/>
              <a:buChar char="ü"/>
            </a:pPr>
            <a:r>
              <a:rPr lang="en-US" sz="1050" b="1" i="0" dirty="0">
                <a:solidFill>
                  <a:srgbClr val="009FB9"/>
                </a:solidFill>
                <a:effectLst/>
                <a:latin typeface="Arial" panose="020B0604020202020204" pitchFamily="34" charset="0"/>
                <a:cs typeface="Arial" panose="020B0604020202020204" pitchFamily="34" charset="0"/>
              </a:rPr>
              <a:t>Multi-language support: </a:t>
            </a:r>
            <a:r>
              <a:rPr lang="en-US" sz="1050" b="0" i="0" dirty="0">
                <a:solidFill>
                  <a:srgbClr val="009FB9"/>
                </a:solidFill>
                <a:effectLst/>
                <a:latin typeface="Arial" panose="020B0604020202020204" pitchFamily="34" charset="0"/>
                <a:cs typeface="Arial" panose="020B0604020202020204" pitchFamily="34" charset="0"/>
              </a:rPr>
              <a:t>multi-language support, with the ability to translate the website content into multiple languages.</a:t>
            </a:r>
          </a:p>
        </p:txBody>
      </p:sp>
    </p:spTree>
    <p:extLst>
      <p:ext uri="{BB962C8B-B14F-4D97-AF65-F5344CB8AC3E}">
        <p14:creationId xmlns:p14="http://schemas.microsoft.com/office/powerpoint/2010/main" val="24476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7ACA92-94E9-4646-BD57-2E197D9C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89" y="-100013"/>
            <a:ext cx="12217401" cy="6972301"/>
          </a:xfrm>
          <a:prstGeom prst="rect">
            <a:avLst/>
          </a:prstGeom>
        </p:spPr>
      </p:pic>
      <p:pic>
        <p:nvPicPr>
          <p:cNvPr id="6" name="Graphic 5">
            <a:extLst>
              <a:ext uri="{FF2B5EF4-FFF2-40B4-BE49-F238E27FC236}">
                <a16:creationId xmlns:a16="http://schemas.microsoft.com/office/drawing/2014/main" id="{08D41CA6-1183-482D-B8C1-C68E4C5BA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93132"/>
            <a:ext cx="12192000" cy="1822292"/>
          </a:xfrm>
          <a:prstGeom prst="rect">
            <a:avLst/>
          </a:prstGeom>
        </p:spPr>
      </p:pic>
      <p:sp>
        <p:nvSpPr>
          <p:cNvPr id="2" name="Title 1">
            <a:extLst>
              <a:ext uri="{FF2B5EF4-FFF2-40B4-BE49-F238E27FC236}">
                <a16:creationId xmlns:a16="http://schemas.microsoft.com/office/drawing/2014/main" id="{E36074D3-C14E-D9D1-183C-12B4966DE131}"/>
              </a:ext>
            </a:extLst>
          </p:cNvPr>
          <p:cNvSpPr txBox="1">
            <a:spLocks/>
          </p:cNvSpPr>
          <p:nvPr/>
        </p:nvSpPr>
        <p:spPr>
          <a:xfrm>
            <a:off x="266870" y="2364868"/>
            <a:ext cx="9144000" cy="2195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chemeClr val="bg1"/>
                </a:solidFill>
                <a:latin typeface="Anton" pitchFamily="2" charset="0"/>
              </a:rPr>
              <a:t>CONTENT</a:t>
            </a:r>
            <a:endParaRPr lang="en-US" sz="1600" dirty="0">
              <a:solidFill>
                <a:srgbClr val="009DB8"/>
              </a:solidFill>
              <a:latin typeface="Montserrat" pitchFamily="2" charset="77"/>
            </a:endParaRPr>
          </a:p>
        </p:txBody>
      </p:sp>
    </p:spTree>
    <p:extLst>
      <p:ext uri="{BB962C8B-B14F-4D97-AF65-F5344CB8AC3E}">
        <p14:creationId xmlns:p14="http://schemas.microsoft.com/office/powerpoint/2010/main" val="132420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INTRODUCTION</a:t>
            </a:r>
          </a:p>
          <a:p>
            <a:pPr>
              <a:defRPr/>
            </a:pPr>
            <a:r>
              <a:rPr lang="en-US" sz="1400" dirty="0">
                <a:solidFill>
                  <a:srgbClr val="009DB8"/>
                </a:solidFill>
                <a:latin typeface="Anton" pitchFamily="2" charset="0"/>
              </a:rPr>
              <a:t>Functionalities/Structure</a:t>
            </a:r>
          </a:p>
        </p:txBody>
      </p:sp>
      <p:sp>
        <p:nvSpPr>
          <p:cNvPr id="6" name="TextBox 5">
            <a:extLst>
              <a:ext uri="{FF2B5EF4-FFF2-40B4-BE49-F238E27FC236}">
                <a16:creationId xmlns:a16="http://schemas.microsoft.com/office/drawing/2014/main" id="{D3B3158B-1761-BDCF-AF5C-96F4AFBBD224}"/>
              </a:ext>
            </a:extLst>
          </p:cNvPr>
          <p:cNvSpPr txBox="1"/>
          <p:nvPr/>
        </p:nvSpPr>
        <p:spPr>
          <a:xfrm>
            <a:off x="466896" y="1246864"/>
            <a:ext cx="3964596" cy="3477875"/>
          </a:xfrm>
          <a:prstGeom prst="rect">
            <a:avLst/>
          </a:prstGeom>
          <a:noFill/>
        </p:spPr>
        <p:txBody>
          <a:bodyPr wrap="square">
            <a:spAutoFit/>
          </a:bodyPr>
          <a:lstStyle/>
          <a:p>
            <a:pPr marL="457200" lvl="0" indent="0" algn="l" rtl="0">
              <a:spcBef>
                <a:spcPts val="0"/>
              </a:spcBef>
              <a:spcAft>
                <a:spcPts val="0"/>
              </a:spcAft>
              <a:buNone/>
            </a:pPr>
            <a:endParaRPr lang="en-GB" sz="12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ABOUT US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Tbilisi Mall – who we are, what we stand for, what we offer customers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Gift Card </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Leasing </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Frequently Asked questions - </a:t>
            </a:r>
            <a:r>
              <a:rPr lang="en-GB" sz="1200" b="0" i="0" u="none" strike="noStrike" dirty="0">
                <a:solidFill>
                  <a:srgbClr val="009FB9"/>
                </a:solidFill>
                <a:effectLst/>
                <a:latin typeface="Arial" panose="020B0604020202020204" pitchFamily="34" charset="0"/>
                <a:cs typeface="Arial" panose="020B0604020202020204" pitchFamily="34" charset="0"/>
              </a:rPr>
              <a:t>comprehensive FAQ section to address common queries related to mall services, policies, and facilities.</a:t>
            </a:r>
          </a:p>
          <a:p>
            <a:pPr algn="l"/>
            <a:r>
              <a:rPr lang="en-GB" sz="1200" dirty="0" err="1">
                <a:solidFill>
                  <a:srgbClr val="009FB9"/>
                </a:solidFill>
                <a:latin typeface="Arial" panose="020B0604020202020204" pitchFamily="34" charset="0"/>
                <a:cs typeface="Arial" panose="020B0604020202020204" pitchFamily="34" charset="0"/>
              </a:rPr>
              <a:t>Cusrtomer</a:t>
            </a:r>
            <a:r>
              <a:rPr lang="en-GB" sz="1200" dirty="0">
                <a:solidFill>
                  <a:srgbClr val="009FB9"/>
                </a:solidFill>
                <a:latin typeface="Arial" panose="020B0604020202020204" pitchFamily="34" charset="0"/>
                <a:cs typeface="Arial" panose="020B0604020202020204" pitchFamily="34" charset="0"/>
              </a:rPr>
              <a:t> </a:t>
            </a:r>
            <a:r>
              <a:rPr lang="en-GB" sz="1200" b="0" i="0" u="none" strike="noStrike" dirty="0">
                <a:solidFill>
                  <a:srgbClr val="009FB9"/>
                </a:solidFill>
                <a:effectLst/>
                <a:latin typeface="Arial" panose="020B0604020202020204" pitchFamily="34" charset="0"/>
                <a:cs typeface="Arial" panose="020B0604020202020204" pitchFamily="34" charset="0"/>
              </a:rPr>
              <a:t>support - through various channels, such as chat, email, or a helpline.</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pic>
        <p:nvPicPr>
          <p:cNvPr id="7" name="Graphic 6">
            <a:extLst>
              <a:ext uri="{FF2B5EF4-FFF2-40B4-BE49-F238E27FC236}">
                <a16:creationId xmlns:a16="http://schemas.microsoft.com/office/drawing/2014/main" id="{D6565629-C55A-6E6A-10C3-724BE698939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6898"/>
          <a:stretch/>
        </p:blipFill>
        <p:spPr>
          <a:xfrm rot="5400000">
            <a:off x="7808637" y="2508227"/>
            <a:ext cx="6474209" cy="1822292"/>
          </a:xfrm>
          <a:prstGeom prst="rect">
            <a:avLst/>
          </a:prstGeom>
        </p:spPr>
      </p:pic>
      <p:pic>
        <p:nvPicPr>
          <p:cNvPr id="8" name="Picture 7" descr="A screenshot of a website&#10;&#10;Description automatically generated">
            <a:extLst>
              <a:ext uri="{FF2B5EF4-FFF2-40B4-BE49-F238E27FC236}">
                <a16:creationId xmlns:a16="http://schemas.microsoft.com/office/drawing/2014/main" id="{25001F01-FF59-BBC1-289B-B27EA5A882A6}"/>
              </a:ext>
            </a:extLst>
          </p:cNvPr>
          <p:cNvPicPr>
            <a:picLocks noChangeAspect="1"/>
          </p:cNvPicPr>
          <p:nvPr/>
        </p:nvPicPr>
        <p:blipFill>
          <a:blip r:embed="rId5"/>
          <a:stretch>
            <a:fillRect/>
          </a:stretch>
        </p:blipFill>
        <p:spPr>
          <a:xfrm>
            <a:off x="516264" y="3997846"/>
            <a:ext cx="3517900" cy="2667000"/>
          </a:xfrm>
          <a:prstGeom prst="rect">
            <a:avLst/>
          </a:prstGeom>
        </p:spPr>
      </p:pic>
      <p:sp>
        <p:nvSpPr>
          <p:cNvPr id="10" name="TextBox 9">
            <a:extLst>
              <a:ext uri="{FF2B5EF4-FFF2-40B4-BE49-F238E27FC236}">
                <a16:creationId xmlns:a16="http://schemas.microsoft.com/office/drawing/2014/main" id="{2852BFA0-48A6-2EC8-7744-232476C31CDD}"/>
              </a:ext>
            </a:extLst>
          </p:cNvPr>
          <p:cNvSpPr txBox="1"/>
          <p:nvPr/>
        </p:nvSpPr>
        <p:spPr>
          <a:xfrm>
            <a:off x="4431491" y="193154"/>
            <a:ext cx="3627503" cy="730585"/>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CONTACT</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Address / How to get there / Working hours / Number</a:t>
            </a:r>
          </a:p>
        </p:txBody>
      </p:sp>
      <p:pic>
        <p:nvPicPr>
          <p:cNvPr id="13" name="Picture 12" descr="A screenshot of a website&#10;&#10;Description automatically generated">
            <a:extLst>
              <a:ext uri="{FF2B5EF4-FFF2-40B4-BE49-F238E27FC236}">
                <a16:creationId xmlns:a16="http://schemas.microsoft.com/office/drawing/2014/main" id="{ADF778A1-4ADE-AD8D-280A-541FF0AFF859}"/>
              </a:ext>
            </a:extLst>
          </p:cNvPr>
          <p:cNvPicPr>
            <a:picLocks noChangeAspect="1"/>
          </p:cNvPicPr>
          <p:nvPr/>
        </p:nvPicPr>
        <p:blipFill>
          <a:blip r:embed="rId6"/>
          <a:stretch>
            <a:fillRect/>
          </a:stretch>
        </p:blipFill>
        <p:spPr>
          <a:xfrm>
            <a:off x="4405068" y="1011106"/>
            <a:ext cx="4047954" cy="2916268"/>
          </a:xfrm>
          <a:prstGeom prst="rect">
            <a:avLst/>
          </a:prstGeom>
        </p:spPr>
      </p:pic>
      <p:sp>
        <p:nvSpPr>
          <p:cNvPr id="15" name="TextBox 14">
            <a:extLst>
              <a:ext uri="{FF2B5EF4-FFF2-40B4-BE49-F238E27FC236}">
                <a16:creationId xmlns:a16="http://schemas.microsoft.com/office/drawing/2014/main" id="{D084BE42-14D5-3859-1AA9-618FA2C0BE24}"/>
              </a:ext>
            </a:extLst>
          </p:cNvPr>
          <p:cNvSpPr txBox="1"/>
          <p:nvPr/>
        </p:nvSpPr>
        <p:spPr>
          <a:xfrm>
            <a:off x="4405068" y="4041724"/>
            <a:ext cx="2102025" cy="307777"/>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SOCIAL ICONS</a:t>
            </a:r>
          </a:p>
        </p:txBody>
      </p:sp>
      <p:pic>
        <p:nvPicPr>
          <p:cNvPr id="17" name="Picture 16" descr="A group of icons on a black background&#10;&#10;Description automatically generated">
            <a:extLst>
              <a:ext uri="{FF2B5EF4-FFF2-40B4-BE49-F238E27FC236}">
                <a16:creationId xmlns:a16="http://schemas.microsoft.com/office/drawing/2014/main" id="{E239024E-2000-A01D-A5C2-325FB20B1F4A}"/>
              </a:ext>
            </a:extLst>
          </p:cNvPr>
          <p:cNvPicPr>
            <a:picLocks noChangeAspect="1"/>
          </p:cNvPicPr>
          <p:nvPr/>
        </p:nvPicPr>
        <p:blipFill>
          <a:blip r:embed="rId7"/>
          <a:stretch>
            <a:fillRect/>
          </a:stretch>
        </p:blipFill>
        <p:spPr>
          <a:xfrm>
            <a:off x="4557864" y="4463851"/>
            <a:ext cx="3582810" cy="1476179"/>
          </a:xfrm>
          <a:prstGeom prst="rect">
            <a:avLst/>
          </a:prstGeom>
        </p:spPr>
      </p:pic>
      <p:sp>
        <p:nvSpPr>
          <p:cNvPr id="19" name="TextBox 18">
            <a:extLst>
              <a:ext uri="{FF2B5EF4-FFF2-40B4-BE49-F238E27FC236}">
                <a16:creationId xmlns:a16="http://schemas.microsoft.com/office/drawing/2014/main" id="{592D82AA-74CA-7336-B8A9-B7CBE2766197}"/>
              </a:ext>
            </a:extLst>
          </p:cNvPr>
          <p:cNvSpPr txBox="1"/>
          <p:nvPr/>
        </p:nvSpPr>
        <p:spPr>
          <a:xfrm>
            <a:off x="8656520" y="28379"/>
            <a:ext cx="3467099" cy="846386"/>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SUBSCRIBE FIELD</a:t>
            </a:r>
          </a:p>
          <a:p>
            <a:pPr marL="139700">
              <a:buClr>
                <a:srgbClr val="000000"/>
              </a:buClr>
              <a:buSzPts val="1400"/>
            </a:pPr>
            <a:r>
              <a:rPr lang="en-US" sz="1050" dirty="0">
                <a:solidFill>
                  <a:srgbClr val="009FB9"/>
                </a:solidFill>
                <a:latin typeface="Arial" panose="020B0604020202020204" pitchFamily="34" charset="0"/>
                <a:cs typeface="Arial" panose="020B0604020202020204" pitchFamily="34" charset="0"/>
              </a:rPr>
              <a:t>Automated data-saving and sending all updates to subscribed users weekly</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p:txBody>
      </p:sp>
      <p:pic>
        <p:nvPicPr>
          <p:cNvPr id="21" name="Picture 20">
            <a:extLst>
              <a:ext uri="{FF2B5EF4-FFF2-40B4-BE49-F238E27FC236}">
                <a16:creationId xmlns:a16="http://schemas.microsoft.com/office/drawing/2014/main" id="{D44863E3-1877-2FDE-27DC-8B7E9FFD24E5}"/>
              </a:ext>
            </a:extLst>
          </p:cNvPr>
          <p:cNvPicPr>
            <a:picLocks noChangeAspect="1"/>
          </p:cNvPicPr>
          <p:nvPr/>
        </p:nvPicPr>
        <p:blipFill>
          <a:blip r:embed="rId8"/>
          <a:stretch>
            <a:fillRect/>
          </a:stretch>
        </p:blipFill>
        <p:spPr>
          <a:xfrm>
            <a:off x="8569537" y="723310"/>
            <a:ext cx="3467100" cy="2044700"/>
          </a:xfrm>
          <a:prstGeom prst="rect">
            <a:avLst/>
          </a:prstGeom>
        </p:spPr>
      </p:pic>
      <p:sp>
        <p:nvSpPr>
          <p:cNvPr id="23" name="TextBox 22">
            <a:extLst>
              <a:ext uri="{FF2B5EF4-FFF2-40B4-BE49-F238E27FC236}">
                <a16:creationId xmlns:a16="http://schemas.microsoft.com/office/drawing/2014/main" id="{2D993CA4-A2F3-8044-7246-FA96D1CB3245}"/>
              </a:ext>
            </a:extLst>
          </p:cNvPr>
          <p:cNvSpPr txBox="1"/>
          <p:nvPr/>
        </p:nvSpPr>
        <p:spPr>
          <a:xfrm>
            <a:off x="8895190" y="3030892"/>
            <a:ext cx="3804048" cy="461665"/>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200" b="1" dirty="0">
                <a:solidFill>
                  <a:srgbClr val="009FB9"/>
                </a:solidFill>
                <a:latin typeface="Arial" panose="020B0604020202020204" pitchFamily="34" charset="0"/>
                <a:ea typeface="Montserrat"/>
                <a:cs typeface="Arial" panose="020B0604020202020204" pitchFamily="34" charset="0"/>
                <a:sym typeface="Montserrat"/>
              </a:rPr>
              <a:t>LEGAL PAGES</a:t>
            </a:r>
          </a:p>
          <a:p>
            <a:pPr marL="139700" marR="0" lvl="0" algn="l" rtl="0">
              <a:lnSpc>
                <a:spcPct val="100000"/>
              </a:lnSpc>
              <a:spcBef>
                <a:spcPts val="0"/>
              </a:spcBef>
              <a:spcAft>
                <a:spcPts val="0"/>
              </a:spcAft>
              <a:buClr>
                <a:srgbClr val="000000"/>
              </a:buClr>
              <a:buSzPts val="1400"/>
            </a:pPr>
            <a:r>
              <a:rPr lang="en-US" sz="1200" dirty="0">
                <a:solidFill>
                  <a:srgbClr val="009FB9"/>
                </a:solidFill>
                <a:latin typeface="Arial" panose="020B0604020202020204" pitchFamily="34" charset="0"/>
                <a:cs typeface="Arial" panose="020B0604020202020204" pitchFamily="34" charset="0"/>
              </a:rPr>
              <a:t>Privacy policy / Terms &amp; Conditions</a:t>
            </a:r>
          </a:p>
        </p:txBody>
      </p:sp>
      <p:pic>
        <p:nvPicPr>
          <p:cNvPr id="25" name="Picture 24" descr="A screenshot of a document&#10;&#10;Description automatically generated">
            <a:extLst>
              <a:ext uri="{FF2B5EF4-FFF2-40B4-BE49-F238E27FC236}">
                <a16:creationId xmlns:a16="http://schemas.microsoft.com/office/drawing/2014/main" id="{644E0F84-60C3-44EF-1750-542308193F0C}"/>
              </a:ext>
            </a:extLst>
          </p:cNvPr>
          <p:cNvPicPr>
            <a:picLocks noChangeAspect="1"/>
          </p:cNvPicPr>
          <p:nvPr/>
        </p:nvPicPr>
        <p:blipFill>
          <a:blip r:embed="rId9"/>
          <a:stretch>
            <a:fillRect/>
          </a:stretch>
        </p:blipFill>
        <p:spPr>
          <a:xfrm>
            <a:off x="8518737" y="3725327"/>
            <a:ext cx="3517900" cy="2730500"/>
          </a:xfrm>
          <a:prstGeom prst="rect">
            <a:avLst/>
          </a:prstGeom>
        </p:spPr>
      </p:pic>
      <p:sp>
        <p:nvSpPr>
          <p:cNvPr id="2" name="TextBox 1">
            <a:extLst>
              <a:ext uri="{FF2B5EF4-FFF2-40B4-BE49-F238E27FC236}">
                <a16:creationId xmlns:a16="http://schemas.microsoft.com/office/drawing/2014/main" id="{EC4B2B81-42F3-16C9-E2C7-B1DFA56669FC}"/>
              </a:ext>
            </a:extLst>
          </p:cNvPr>
          <p:cNvSpPr txBox="1"/>
          <p:nvPr/>
        </p:nvSpPr>
        <p:spPr>
          <a:xfrm>
            <a:off x="4359878" y="6054380"/>
            <a:ext cx="2102025" cy="1007968"/>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GIFT CARD</a:t>
            </a:r>
            <a:endParaRPr lang="ka-GE" sz="1400" b="1" dirty="0">
              <a:solidFill>
                <a:srgbClr val="009FB9"/>
              </a:solidFill>
              <a:latin typeface="Arial" panose="020B0604020202020204" pitchFamily="34" charset="0"/>
              <a:ea typeface="Montserrat"/>
              <a:cs typeface="Arial" panose="020B0604020202020204" pitchFamily="34" charset="0"/>
              <a:sym typeface="Montserrat"/>
            </a:endParaRPr>
          </a:p>
          <a:p>
            <a:pPr marL="139700">
              <a:buClr>
                <a:srgbClr val="000000"/>
              </a:buClr>
              <a:buSzPts val="1400"/>
            </a:pPr>
            <a:r>
              <a:rPr lang="en-US" sz="1050" dirty="0">
                <a:solidFill>
                  <a:srgbClr val="009FB9"/>
                </a:solidFill>
                <a:latin typeface="Arial" panose="020B0604020202020204" pitchFamily="34" charset="0"/>
                <a:cs typeface="Arial" panose="020B0604020202020204" pitchFamily="34" charset="0"/>
              </a:rPr>
              <a:t>Information about Git card, where and how to buy/Pre-order button</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p:txBody>
      </p:sp>
      <p:pic>
        <p:nvPicPr>
          <p:cNvPr id="1026" name="Picture 2" descr="e-gift card – tinpin">
            <a:extLst>
              <a:ext uri="{FF2B5EF4-FFF2-40B4-BE49-F238E27FC236}">
                <a16:creationId xmlns:a16="http://schemas.microsoft.com/office/drawing/2014/main" id="{898D414B-8891-D173-3764-779C8A72FF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5514" y="5846894"/>
            <a:ext cx="1055294" cy="105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9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INTRODUCTION</a:t>
            </a:r>
          </a:p>
          <a:p>
            <a:pPr>
              <a:defRPr/>
            </a:pPr>
            <a:r>
              <a:rPr lang="en-US" sz="1400" dirty="0">
                <a:solidFill>
                  <a:srgbClr val="009DB8"/>
                </a:solidFill>
                <a:latin typeface="Anton" pitchFamily="2" charset="0"/>
              </a:rPr>
              <a:t>Functionalities/Structure</a:t>
            </a:r>
          </a:p>
        </p:txBody>
      </p:sp>
      <p:sp>
        <p:nvSpPr>
          <p:cNvPr id="6" name="TextBox 5">
            <a:extLst>
              <a:ext uri="{FF2B5EF4-FFF2-40B4-BE49-F238E27FC236}">
                <a16:creationId xmlns:a16="http://schemas.microsoft.com/office/drawing/2014/main" id="{D3B3158B-1761-BDCF-AF5C-96F4AFBBD224}"/>
              </a:ext>
            </a:extLst>
          </p:cNvPr>
          <p:cNvSpPr txBox="1"/>
          <p:nvPr/>
        </p:nvSpPr>
        <p:spPr>
          <a:xfrm>
            <a:off x="466895" y="1246864"/>
            <a:ext cx="6026402" cy="4228850"/>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SHOPPING</a:t>
            </a: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ENTERTAINMENT</a:t>
            </a: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DINNING</a:t>
            </a: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SERVICES</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2700" marR="1127125" lvl="0" algn="l" defTabSz="914400" rtl="0" eaLnBrk="1" fontAlgn="auto" latinLnBrk="0" hangingPunct="1">
              <a:lnSpc>
                <a:spcPct val="120000"/>
              </a:lnSpc>
              <a:spcBef>
                <a:spcPts val="0"/>
              </a:spcBef>
              <a:spcAft>
                <a:spcPts val="0"/>
              </a:spcAft>
              <a:buClrTx/>
              <a:buSzTx/>
              <a:tabLst/>
              <a:defRPr/>
            </a:pPr>
            <a:r>
              <a:rPr lang="en-US" sz="1200" spc="25" dirty="0">
                <a:solidFill>
                  <a:srgbClr val="009FB9"/>
                </a:solidFill>
                <a:latin typeface="Arial" panose="020B0604020202020204" pitchFamily="34" charset="0"/>
                <a:cs typeface="Arial" panose="020B0604020202020204" pitchFamily="34" charset="0"/>
              </a:rPr>
              <a:t>Showcasing directions:</a:t>
            </a:r>
          </a:p>
          <a:p>
            <a:pPr marL="12700" marR="1127125" lvl="0" algn="l" defTabSz="914400" rtl="0" eaLnBrk="1" fontAlgn="auto" latinLnBrk="0" hangingPunct="1">
              <a:lnSpc>
                <a:spcPct val="120000"/>
              </a:lnSpc>
              <a:spcBef>
                <a:spcPts val="0"/>
              </a:spcBef>
              <a:spcAft>
                <a:spcPts val="0"/>
              </a:spcAft>
              <a:buClrTx/>
              <a:buSzTx/>
              <a:tabLst/>
              <a:defRPr/>
            </a:pPr>
            <a:r>
              <a:rPr lang="en-US" sz="1200" spc="25" dirty="0">
                <a:solidFill>
                  <a:srgbClr val="009FB9"/>
                </a:solidFill>
                <a:latin typeface="Arial" panose="020B0604020202020204" pitchFamily="34" charset="0"/>
                <a:cs typeface="Arial" panose="020B0604020202020204" pitchFamily="34" charset="0"/>
              </a:rPr>
              <a:t>SHOPPING -  Apparel / Toys / Health and beauty / Electronics / Optics / Specialty Stores </a:t>
            </a:r>
            <a:r>
              <a:rPr lang="en-US" sz="1200" spc="25" dirty="0" err="1">
                <a:solidFill>
                  <a:srgbClr val="009FB9"/>
                </a:solidFill>
                <a:latin typeface="Arial" panose="020B0604020202020204" pitchFamily="34" charset="0"/>
                <a:cs typeface="Arial" panose="020B0604020202020204" pitchFamily="34" charset="0"/>
              </a:rPr>
              <a:t>etc</a:t>
            </a:r>
            <a:endParaRPr lang="en-US" sz="1200" spc="25" dirty="0">
              <a:solidFill>
                <a:srgbClr val="009FB9"/>
              </a:solidFill>
              <a:latin typeface="Arial" panose="020B0604020202020204" pitchFamily="34" charset="0"/>
              <a:cs typeface="Arial" panose="020B0604020202020204" pitchFamily="34" charset="0"/>
            </a:endParaRPr>
          </a:p>
          <a:p>
            <a:pPr marL="12700" marR="1127125">
              <a:lnSpc>
                <a:spcPct val="120000"/>
              </a:lnSpc>
              <a:defRPr/>
            </a:pPr>
            <a:r>
              <a:rPr lang="en-US" sz="1200" spc="25" dirty="0">
                <a:solidFill>
                  <a:srgbClr val="009FB9"/>
                </a:solidFill>
                <a:latin typeface="Arial" panose="020B0604020202020204" pitchFamily="34" charset="0"/>
                <a:cs typeface="Arial" panose="020B0604020202020204" pitchFamily="34" charset="0"/>
              </a:rPr>
              <a:t>ENTERTAINMENT </a:t>
            </a:r>
            <a:r>
              <a:rPr lang="en-US" sz="1200" dirty="0">
                <a:solidFill>
                  <a:srgbClr val="009FB9"/>
                </a:solidFill>
                <a:latin typeface="Arial" panose="020B0604020202020204" pitchFamily="34" charset="0"/>
                <a:cs typeface="Arial" panose="020B0604020202020204" pitchFamily="34" charset="0"/>
              </a:rPr>
              <a:t>- Cinema / Zootopia / Bowling </a:t>
            </a:r>
          </a:p>
          <a:p>
            <a:pPr marL="12700" marR="1127125">
              <a:lnSpc>
                <a:spcPct val="120000"/>
              </a:lnSpc>
              <a:defRPr/>
            </a:pPr>
            <a:r>
              <a:rPr lang="en-US" sz="1200" spc="25" dirty="0">
                <a:solidFill>
                  <a:srgbClr val="009FB9"/>
                </a:solidFill>
                <a:latin typeface="Arial" panose="020B0604020202020204" pitchFamily="34" charset="0"/>
                <a:cs typeface="Arial" panose="020B0604020202020204" pitchFamily="34" charset="0"/>
              </a:rPr>
              <a:t>DINNING - </a:t>
            </a:r>
            <a:r>
              <a:rPr lang="en-US" sz="1200" dirty="0">
                <a:solidFill>
                  <a:srgbClr val="009FB9"/>
                </a:solidFill>
                <a:latin typeface="Arial" panose="020B0604020202020204" pitchFamily="34" charset="0"/>
                <a:cs typeface="Arial" panose="020B0604020202020204" pitchFamily="34" charset="0"/>
              </a:rPr>
              <a:t>Fast food / Georgian / Café / Restaurant</a:t>
            </a:r>
          </a:p>
          <a:p>
            <a:pPr marL="12700" marR="1127125">
              <a:lnSpc>
                <a:spcPct val="120000"/>
              </a:lnSpc>
              <a:defRPr/>
            </a:pPr>
            <a:r>
              <a:rPr lang="en-US" sz="1200" spc="25" dirty="0">
                <a:solidFill>
                  <a:srgbClr val="009FB9"/>
                </a:solidFill>
                <a:latin typeface="Arial" panose="020B0604020202020204" pitchFamily="34" charset="0"/>
                <a:cs typeface="Arial" panose="020B0604020202020204" pitchFamily="34" charset="0"/>
              </a:rPr>
              <a:t>SERVICES - </a:t>
            </a:r>
            <a:r>
              <a:rPr lang="en-US" sz="1200" dirty="0">
                <a:solidFill>
                  <a:srgbClr val="009FB9"/>
                </a:solidFill>
                <a:latin typeface="Arial" panose="020B0604020202020204" pitchFamily="34" charset="0"/>
                <a:cs typeface="Arial" panose="020B0604020202020204" pitchFamily="34" charset="0"/>
              </a:rPr>
              <a:t>Bank / Beauty Salon / Exchange </a:t>
            </a:r>
            <a:r>
              <a:rPr lang="en-US" sz="1200" dirty="0" err="1">
                <a:solidFill>
                  <a:srgbClr val="009FB9"/>
                </a:solidFill>
                <a:latin typeface="Arial" panose="020B0604020202020204" pitchFamily="34" charset="0"/>
                <a:cs typeface="Arial" panose="020B0604020202020204" pitchFamily="34" charset="0"/>
              </a:rPr>
              <a:t>etc</a:t>
            </a: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defRPr/>
            </a:pPr>
            <a:endParaRPr lang="en-US" sz="1200" spc="25" dirty="0">
              <a:solidFill>
                <a:srgbClr val="009FB9"/>
              </a:solidFill>
              <a:latin typeface="Arial" panose="020B0604020202020204" pitchFamily="34" charset="0"/>
              <a:cs typeface="Arial" panose="020B0604020202020204" pitchFamily="34" charset="0"/>
            </a:endParaRPr>
          </a:p>
          <a:p>
            <a:pPr marL="12700" marR="1127125" lvl="0" algn="l" defTabSz="914400" rtl="0" eaLnBrk="1" fontAlgn="auto" latinLnBrk="0" hangingPunct="1">
              <a:lnSpc>
                <a:spcPct val="120000"/>
              </a:lnSpc>
              <a:spcBef>
                <a:spcPts val="0"/>
              </a:spcBef>
              <a:spcAft>
                <a:spcPts val="0"/>
              </a:spcAft>
              <a:buClrTx/>
              <a:buSzTx/>
              <a:tabLst/>
              <a:defRPr/>
            </a:pPr>
            <a:r>
              <a:rPr lang="en-US" sz="1200" spc="25" dirty="0">
                <a:solidFill>
                  <a:srgbClr val="009FB9"/>
                </a:solidFill>
                <a:latin typeface="Arial" panose="020B0604020202020204" pitchFamily="34" charset="0"/>
                <a:cs typeface="Arial" panose="020B0604020202020204" pitchFamily="34" charset="0"/>
              </a:rPr>
              <a:t>And under the directions – brands/tenants</a:t>
            </a:r>
          </a:p>
          <a:p>
            <a:pPr marL="12700" marR="1127125" lvl="0" algn="l" defTabSz="914400" rtl="0" eaLnBrk="1" fontAlgn="auto" latinLnBrk="0" hangingPunct="1">
              <a:lnSpc>
                <a:spcPct val="120000"/>
              </a:lnSpc>
              <a:spcBef>
                <a:spcPts val="0"/>
              </a:spcBef>
              <a:spcAft>
                <a:spcPts val="0"/>
              </a:spcAft>
              <a:buClrTx/>
              <a:buSzTx/>
              <a:tabLst/>
              <a:defRPr/>
            </a:pPr>
            <a:endParaRPr lang="en-US" sz="1200" spc="25"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Each brand should have information about the brand, Social media redirection, contacts and location on the map</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pic>
        <p:nvPicPr>
          <p:cNvPr id="7" name="Graphic 6">
            <a:extLst>
              <a:ext uri="{FF2B5EF4-FFF2-40B4-BE49-F238E27FC236}">
                <a16:creationId xmlns:a16="http://schemas.microsoft.com/office/drawing/2014/main" id="{D6565629-C55A-6E6A-10C3-724BE698939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6898"/>
          <a:stretch/>
        </p:blipFill>
        <p:spPr>
          <a:xfrm rot="5400000">
            <a:off x="7808637" y="2508227"/>
            <a:ext cx="6474209" cy="1822292"/>
          </a:xfrm>
          <a:prstGeom prst="rect">
            <a:avLst/>
          </a:prstGeom>
        </p:spPr>
      </p:pic>
      <p:pic>
        <p:nvPicPr>
          <p:cNvPr id="8" name="Picture 7" descr="A screenshot of a phone&#10;&#10;Description automatically generated">
            <a:extLst>
              <a:ext uri="{FF2B5EF4-FFF2-40B4-BE49-F238E27FC236}">
                <a16:creationId xmlns:a16="http://schemas.microsoft.com/office/drawing/2014/main" id="{5CDEA88D-0D8C-E32B-D442-1DB420E79A5A}"/>
              </a:ext>
            </a:extLst>
          </p:cNvPr>
          <p:cNvPicPr>
            <a:picLocks noChangeAspect="1"/>
          </p:cNvPicPr>
          <p:nvPr/>
        </p:nvPicPr>
        <p:blipFill>
          <a:blip r:embed="rId5"/>
          <a:stretch>
            <a:fillRect/>
          </a:stretch>
        </p:blipFill>
        <p:spPr>
          <a:xfrm>
            <a:off x="6631578" y="483679"/>
            <a:ext cx="4601486" cy="3553763"/>
          </a:xfrm>
          <a:prstGeom prst="rect">
            <a:avLst/>
          </a:prstGeom>
        </p:spPr>
      </p:pic>
      <p:pic>
        <p:nvPicPr>
          <p:cNvPr id="9" name="Picture 8">
            <a:extLst>
              <a:ext uri="{FF2B5EF4-FFF2-40B4-BE49-F238E27FC236}">
                <a16:creationId xmlns:a16="http://schemas.microsoft.com/office/drawing/2014/main" id="{A5975B42-2CA3-25A7-7C39-942BF65E93BB}"/>
              </a:ext>
            </a:extLst>
          </p:cNvPr>
          <p:cNvPicPr>
            <a:picLocks noChangeAspect="1"/>
          </p:cNvPicPr>
          <p:nvPr/>
        </p:nvPicPr>
        <p:blipFill>
          <a:blip r:embed="rId6"/>
          <a:stretch>
            <a:fillRect/>
          </a:stretch>
        </p:blipFill>
        <p:spPr>
          <a:xfrm>
            <a:off x="6631578" y="4446251"/>
            <a:ext cx="4592458" cy="2218595"/>
          </a:xfrm>
          <a:prstGeom prst="rect">
            <a:avLst/>
          </a:prstGeom>
        </p:spPr>
      </p:pic>
    </p:spTree>
    <p:extLst>
      <p:ext uri="{BB962C8B-B14F-4D97-AF65-F5344CB8AC3E}">
        <p14:creationId xmlns:p14="http://schemas.microsoft.com/office/powerpoint/2010/main" val="276419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INTRODUCTION</a:t>
            </a:r>
          </a:p>
          <a:p>
            <a:pPr>
              <a:defRPr/>
            </a:pPr>
            <a:r>
              <a:rPr lang="en-US" sz="1400" dirty="0">
                <a:solidFill>
                  <a:srgbClr val="009DB8"/>
                </a:solidFill>
                <a:latin typeface="Anton" pitchFamily="2" charset="0"/>
              </a:rPr>
              <a:t>Functionalities/Structure</a:t>
            </a:r>
          </a:p>
        </p:txBody>
      </p:sp>
      <p:sp>
        <p:nvSpPr>
          <p:cNvPr id="6" name="TextBox 5">
            <a:extLst>
              <a:ext uri="{FF2B5EF4-FFF2-40B4-BE49-F238E27FC236}">
                <a16:creationId xmlns:a16="http://schemas.microsoft.com/office/drawing/2014/main" id="{D3B3158B-1761-BDCF-AF5C-96F4AFBBD224}"/>
              </a:ext>
            </a:extLst>
          </p:cNvPr>
          <p:cNvSpPr txBox="1"/>
          <p:nvPr/>
        </p:nvSpPr>
        <p:spPr>
          <a:xfrm>
            <a:off x="466895" y="1246864"/>
            <a:ext cx="6026402" cy="4336572"/>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OFFERS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Up to date information about promotions and new Collections </a:t>
            </a:r>
            <a:r>
              <a:rPr lang="en-US" sz="1200" dirty="0" err="1">
                <a:solidFill>
                  <a:srgbClr val="009FB9"/>
                </a:solidFill>
                <a:latin typeface="Arial" panose="020B0604020202020204" pitchFamily="34" charset="0"/>
                <a:cs typeface="Arial" panose="020B0604020202020204" pitchFamily="34" charset="0"/>
              </a:rPr>
              <a:t>etc</a:t>
            </a:r>
            <a:r>
              <a:rPr lang="en-US" sz="1200" dirty="0">
                <a:solidFill>
                  <a:srgbClr val="009FB9"/>
                </a:solidFill>
                <a:latin typeface="Arial" panose="020B0604020202020204" pitchFamily="34" charset="0"/>
                <a:cs typeface="Arial" panose="020B0604020202020204" pitchFamily="34" charset="0"/>
              </a:rPr>
              <a:t>, also redirectable to the about/location of the tenant</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GB" sz="12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200" b="1" dirty="0">
                <a:solidFill>
                  <a:srgbClr val="009FB9"/>
                </a:solidFill>
                <a:latin typeface="Arial" panose="020B0604020202020204" pitchFamily="34" charset="0"/>
                <a:ea typeface="Montserrat"/>
                <a:cs typeface="Arial" panose="020B0604020202020204" pitchFamily="34" charset="0"/>
                <a:sym typeface="Montserrat"/>
              </a:rPr>
              <a:t>NEWS</a:t>
            </a:r>
          </a:p>
          <a:p>
            <a:pPr marL="12700" marR="1127125">
              <a:lnSpc>
                <a:spcPct val="120000"/>
              </a:lnSpc>
              <a:spcBef>
                <a:spcPts val="0"/>
              </a:spcBef>
              <a:defRPr/>
            </a:pPr>
            <a:r>
              <a:rPr lang="en-US" sz="1100" dirty="0">
                <a:solidFill>
                  <a:srgbClr val="009FB9"/>
                </a:solidFill>
                <a:latin typeface="Arial" panose="020B0604020202020204" pitchFamily="34" charset="0"/>
                <a:cs typeface="Arial" panose="020B0604020202020204" pitchFamily="34" charset="0"/>
              </a:rPr>
              <a:t>News/Press-releases </a:t>
            </a:r>
          </a:p>
          <a:p>
            <a:pPr marL="12700" marR="1127125">
              <a:lnSpc>
                <a:spcPct val="120000"/>
              </a:lnSpc>
              <a:spcBef>
                <a:spcPts val="0"/>
              </a:spcBef>
              <a:defRPr/>
            </a:pPr>
            <a:endParaRPr lang="en-US" sz="11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1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100" dirty="0">
              <a:solidFill>
                <a:srgbClr val="009FB9"/>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pic>
        <p:nvPicPr>
          <p:cNvPr id="7" name="Graphic 6">
            <a:extLst>
              <a:ext uri="{FF2B5EF4-FFF2-40B4-BE49-F238E27FC236}">
                <a16:creationId xmlns:a16="http://schemas.microsoft.com/office/drawing/2014/main" id="{D6565629-C55A-6E6A-10C3-724BE698939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6898"/>
          <a:stretch/>
        </p:blipFill>
        <p:spPr>
          <a:xfrm rot="5400000">
            <a:off x="7808637" y="2508227"/>
            <a:ext cx="6474209" cy="1822292"/>
          </a:xfrm>
          <a:prstGeom prst="rect">
            <a:avLst/>
          </a:prstGeom>
        </p:spPr>
      </p:pic>
      <p:sp>
        <p:nvSpPr>
          <p:cNvPr id="2" name="TextBox 1">
            <a:extLst>
              <a:ext uri="{FF2B5EF4-FFF2-40B4-BE49-F238E27FC236}">
                <a16:creationId xmlns:a16="http://schemas.microsoft.com/office/drawing/2014/main" id="{196D5214-023E-A8B7-9DDE-72ADC9F5AFEC}"/>
              </a:ext>
            </a:extLst>
          </p:cNvPr>
          <p:cNvSpPr txBox="1"/>
          <p:nvPr/>
        </p:nvSpPr>
        <p:spPr>
          <a:xfrm>
            <a:off x="6735975" y="489188"/>
            <a:ext cx="6026402" cy="1822037"/>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MAP</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Mall Map for each floor and searchable through filters: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stores </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entertainment</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services </a:t>
            </a:r>
            <a:r>
              <a:rPr lang="en-US" sz="1200" dirty="0" err="1">
                <a:solidFill>
                  <a:srgbClr val="009FB9"/>
                </a:solidFill>
                <a:latin typeface="Arial" panose="020B0604020202020204" pitchFamily="34" charset="0"/>
                <a:cs typeface="Arial" panose="020B0604020202020204" pitchFamily="34" charset="0"/>
              </a:rPr>
              <a:t>etc</a:t>
            </a:r>
            <a:r>
              <a:rPr lang="en-US" sz="1200" dirty="0">
                <a:solidFill>
                  <a:srgbClr val="009FB9"/>
                </a:solidFill>
                <a:latin typeface="Arial" panose="020B0604020202020204" pitchFamily="34" charset="0"/>
                <a:cs typeface="Arial" panose="020B0604020202020204" pitchFamily="34" charset="0"/>
              </a:rPr>
              <a:t>)</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pic>
        <p:nvPicPr>
          <p:cNvPr id="10" name="Picture 9" descr="A map of a town&#10;&#10;Description automatically generated">
            <a:extLst>
              <a:ext uri="{FF2B5EF4-FFF2-40B4-BE49-F238E27FC236}">
                <a16:creationId xmlns:a16="http://schemas.microsoft.com/office/drawing/2014/main" id="{9B3B95D4-C4DF-B86A-4DA1-75E8DBBB68E8}"/>
              </a:ext>
            </a:extLst>
          </p:cNvPr>
          <p:cNvPicPr>
            <a:picLocks noChangeAspect="1"/>
          </p:cNvPicPr>
          <p:nvPr/>
        </p:nvPicPr>
        <p:blipFill>
          <a:blip r:embed="rId5"/>
          <a:stretch>
            <a:fillRect/>
          </a:stretch>
        </p:blipFill>
        <p:spPr>
          <a:xfrm>
            <a:off x="6456920" y="1805082"/>
            <a:ext cx="5220913" cy="4087320"/>
          </a:xfrm>
          <a:prstGeom prst="rect">
            <a:avLst/>
          </a:prstGeom>
        </p:spPr>
      </p:pic>
      <p:pic>
        <p:nvPicPr>
          <p:cNvPr id="13" name="Picture 12" descr="A screenshot of a website&#10;&#10;Description automatically generated">
            <a:extLst>
              <a:ext uri="{FF2B5EF4-FFF2-40B4-BE49-F238E27FC236}">
                <a16:creationId xmlns:a16="http://schemas.microsoft.com/office/drawing/2014/main" id="{8DC02BC0-3F02-0B00-470B-A68F2FD26A15}"/>
              </a:ext>
            </a:extLst>
          </p:cNvPr>
          <p:cNvPicPr>
            <a:picLocks noChangeAspect="1"/>
          </p:cNvPicPr>
          <p:nvPr/>
        </p:nvPicPr>
        <p:blipFill>
          <a:blip r:embed="rId6"/>
          <a:stretch>
            <a:fillRect/>
          </a:stretch>
        </p:blipFill>
        <p:spPr>
          <a:xfrm>
            <a:off x="571292" y="2035628"/>
            <a:ext cx="4854787" cy="2088912"/>
          </a:xfrm>
          <a:prstGeom prst="rect">
            <a:avLst/>
          </a:prstGeom>
        </p:spPr>
      </p:pic>
      <p:pic>
        <p:nvPicPr>
          <p:cNvPr id="15" name="Picture 14" descr="A screenshot of a video game&#10;&#10;Description automatically generated">
            <a:extLst>
              <a:ext uri="{FF2B5EF4-FFF2-40B4-BE49-F238E27FC236}">
                <a16:creationId xmlns:a16="http://schemas.microsoft.com/office/drawing/2014/main" id="{AA7B2C84-7858-6F51-0EE3-E34546F727A0}"/>
              </a:ext>
            </a:extLst>
          </p:cNvPr>
          <p:cNvPicPr>
            <a:picLocks noChangeAspect="1"/>
          </p:cNvPicPr>
          <p:nvPr/>
        </p:nvPicPr>
        <p:blipFill>
          <a:blip r:embed="rId7"/>
          <a:stretch>
            <a:fillRect/>
          </a:stretch>
        </p:blipFill>
        <p:spPr>
          <a:xfrm>
            <a:off x="466895" y="5123478"/>
            <a:ext cx="4854786" cy="1699786"/>
          </a:xfrm>
          <a:prstGeom prst="rect">
            <a:avLst/>
          </a:prstGeom>
        </p:spPr>
      </p:pic>
    </p:spTree>
    <p:extLst>
      <p:ext uri="{BB962C8B-B14F-4D97-AF65-F5344CB8AC3E}">
        <p14:creationId xmlns:p14="http://schemas.microsoft.com/office/powerpoint/2010/main" val="276842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7ACA92-94E9-4646-BD57-2E197D9C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89" y="-100013"/>
            <a:ext cx="12217401" cy="6972301"/>
          </a:xfrm>
          <a:prstGeom prst="rect">
            <a:avLst/>
          </a:prstGeom>
        </p:spPr>
      </p:pic>
      <p:pic>
        <p:nvPicPr>
          <p:cNvPr id="6" name="Graphic 5">
            <a:extLst>
              <a:ext uri="{FF2B5EF4-FFF2-40B4-BE49-F238E27FC236}">
                <a16:creationId xmlns:a16="http://schemas.microsoft.com/office/drawing/2014/main" id="{08D41CA6-1183-482D-B8C1-C68E4C5BA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93132"/>
            <a:ext cx="12192000" cy="1822292"/>
          </a:xfrm>
          <a:prstGeom prst="rect">
            <a:avLst/>
          </a:prstGeom>
        </p:spPr>
      </p:pic>
      <p:sp>
        <p:nvSpPr>
          <p:cNvPr id="2" name="Title 1">
            <a:extLst>
              <a:ext uri="{FF2B5EF4-FFF2-40B4-BE49-F238E27FC236}">
                <a16:creationId xmlns:a16="http://schemas.microsoft.com/office/drawing/2014/main" id="{E36074D3-C14E-D9D1-183C-12B4966DE131}"/>
              </a:ext>
            </a:extLst>
          </p:cNvPr>
          <p:cNvSpPr txBox="1">
            <a:spLocks/>
          </p:cNvSpPr>
          <p:nvPr/>
        </p:nvSpPr>
        <p:spPr>
          <a:xfrm>
            <a:off x="266870" y="2364868"/>
            <a:ext cx="9144000" cy="2195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chemeClr val="bg1"/>
                </a:solidFill>
                <a:latin typeface="Anton" pitchFamily="2" charset="0"/>
              </a:rPr>
              <a:t>WAYFINDER</a:t>
            </a:r>
            <a:endParaRPr lang="en-US" sz="1600" dirty="0">
              <a:solidFill>
                <a:srgbClr val="009DB8"/>
              </a:solidFill>
              <a:latin typeface="Montserrat" pitchFamily="2" charset="77"/>
            </a:endParaRPr>
          </a:p>
        </p:txBody>
      </p:sp>
    </p:spTree>
    <p:extLst>
      <p:ext uri="{BB962C8B-B14F-4D97-AF65-F5344CB8AC3E}">
        <p14:creationId xmlns:p14="http://schemas.microsoft.com/office/powerpoint/2010/main" val="334652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DIGITAL WAYFINDER</a:t>
            </a:r>
          </a:p>
          <a:p>
            <a:pPr>
              <a:defRPr/>
            </a:pPr>
            <a:r>
              <a:rPr lang="en-US" sz="1400" dirty="0">
                <a:solidFill>
                  <a:srgbClr val="009DB8"/>
                </a:solidFill>
                <a:latin typeface="Anton" pitchFamily="2" charset="0"/>
              </a:rPr>
              <a:t>MAP &amp; WEB INTEGRATION</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pic>
        <p:nvPicPr>
          <p:cNvPr id="7" name="Graphic 6">
            <a:extLst>
              <a:ext uri="{FF2B5EF4-FFF2-40B4-BE49-F238E27FC236}">
                <a16:creationId xmlns:a16="http://schemas.microsoft.com/office/drawing/2014/main" id="{D6565629-C55A-6E6A-10C3-724BE698939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6898"/>
          <a:stretch/>
        </p:blipFill>
        <p:spPr>
          <a:xfrm rot="5400000">
            <a:off x="7808637" y="2508227"/>
            <a:ext cx="6474209" cy="1822292"/>
          </a:xfrm>
          <a:prstGeom prst="rect">
            <a:avLst/>
          </a:prstGeom>
        </p:spPr>
      </p:pic>
      <p:sp>
        <p:nvSpPr>
          <p:cNvPr id="2" name="TextBox 1">
            <a:extLst>
              <a:ext uri="{FF2B5EF4-FFF2-40B4-BE49-F238E27FC236}">
                <a16:creationId xmlns:a16="http://schemas.microsoft.com/office/drawing/2014/main" id="{196D5214-023E-A8B7-9DDE-72ADC9F5AFEC}"/>
              </a:ext>
            </a:extLst>
          </p:cNvPr>
          <p:cNvSpPr txBox="1"/>
          <p:nvPr/>
        </p:nvSpPr>
        <p:spPr>
          <a:xfrm>
            <a:off x="514167" y="1271613"/>
            <a:ext cx="6829313" cy="4038029"/>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MAP</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Creation and configuration of the interactive map (up to 160 objects) incl. Building infrastructure and objects: tenants, entrances, toilets, emergency exits, escalators, </a:t>
            </a:r>
            <a:r>
              <a:rPr lang="en-US" sz="1200" dirty="0" err="1">
                <a:solidFill>
                  <a:srgbClr val="009FB9"/>
                </a:solidFill>
                <a:latin typeface="Arial" panose="020B0604020202020204" pitchFamily="34" charset="0"/>
                <a:cs typeface="Arial" panose="020B0604020202020204" pitchFamily="34" charset="0"/>
              </a:rPr>
              <a:t>etc</a:t>
            </a: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Full information insertion about tenants: Name, opening hours, description, promotions, offers (more detailed info on the web)</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User web-interface for QR wayfinding customization</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Generation and placement of QR codes on the interactive map, preparation of files in vector format for the customer</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Creation and configuration of the parking map (up to 400 pcs) Generation and placement of QR codes on the map</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Creating informational content and Navigation signs layout  forms and preparation production files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Map integration and Production/installation of QR navigation elements on the website</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Training employees to work with the system and detailed ‘How to” document/KIT</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pic>
        <p:nvPicPr>
          <p:cNvPr id="10" name="Picture 9" descr="A map of a town&#10;&#10;Description automatically generated">
            <a:extLst>
              <a:ext uri="{FF2B5EF4-FFF2-40B4-BE49-F238E27FC236}">
                <a16:creationId xmlns:a16="http://schemas.microsoft.com/office/drawing/2014/main" id="{9B3B95D4-C4DF-B86A-4DA1-75E8DBBB68E8}"/>
              </a:ext>
            </a:extLst>
          </p:cNvPr>
          <p:cNvPicPr>
            <a:picLocks noChangeAspect="1"/>
          </p:cNvPicPr>
          <p:nvPr/>
        </p:nvPicPr>
        <p:blipFill>
          <a:blip r:embed="rId5"/>
          <a:stretch>
            <a:fillRect/>
          </a:stretch>
        </p:blipFill>
        <p:spPr>
          <a:xfrm>
            <a:off x="6636029" y="581556"/>
            <a:ext cx="5220913" cy="4087320"/>
          </a:xfrm>
          <a:prstGeom prst="rect">
            <a:avLst/>
          </a:prstGeom>
        </p:spPr>
      </p:pic>
      <p:sp>
        <p:nvSpPr>
          <p:cNvPr id="3" name="TextBox 2">
            <a:extLst>
              <a:ext uri="{FF2B5EF4-FFF2-40B4-BE49-F238E27FC236}">
                <a16:creationId xmlns:a16="http://schemas.microsoft.com/office/drawing/2014/main" id="{075958D1-E428-406E-CC4C-B0C57E274699}"/>
              </a:ext>
            </a:extLst>
          </p:cNvPr>
          <p:cNvSpPr txBox="1"/>
          <p:nvPr/>
        </p:nvSpPr>
        <p:spPr>
          <a:xfrm>
            <a:off x="514167" y="4966587"/>
            <a:ext cx="11442721" cy="2086725"/>
          </a:xfrm>
          <a:prstGeom prst="rect">
            <a:avLst/>
          </a:prstGeom>
          <a:noFill/>
        </p:spPr>
        <p:txBody>
          <a:bodyPr wrap="square">
            <a:spAutoFit/>
          </a:bodyPr>
          <a:lstStyle/>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r>
              <a:rPr lang="en-US" sz="1400" b="1" dirty="0">
                <a:solidFill>
                  <a:srgbClr val="009FB9"/>
                </a:solidFill>
                <a:latin typeface="Arial" panose="020B0604020202020204" pitchFamily="34" charset="0"/>
                <a:cs typeface="Arial" panose="020B0604020202020204" pitchFamily="34" charset="0"/>
              </a:rPr>
              <a:t>IMPLEMENTATION</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Cloud service &amp; license</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Built in map editor that doesn’t require 3</a:t>
            </a:r>
            <a:r>
              <a:rPr lang="en-US" sz="1200" baseline="30000" dirty="0">
                <a:solidFill>
                  <a:srgbClr val="009FB9"/>
                </a:solidFill>
                <a:latin typeface="Arial" panose="020B0604020202020204" pitchFamily="34" charset="0"/>
                <a:cs typeface="Arial" panose="020B0604020202020204" pitchFamily="34" charset="0"/>
              </a:rPr>
              <a:t>rd</a:t>
            </a:r>
            <a:r>
              <a:rPr lang="en-US" sz="1200" dirty="0">
                <a:solidFill>
                  <a:srgbClr val="009FB9"/>
                </a:solidFill>
                <a:latin typeface="Arial" panose="020B0604020202020204" pitchFamily="34" charset="0"/>
                <a:cs typeface="Arial" panose="020B0604020202020204" pitchFamily="34" charset="0"/>
              </a:rPr>
              <a:t> party software for user management, publishing content on all connected digital assets, analytics and reports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Web service for publishing content, including the map to the website</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Web service for QR-wayfinding including end-user interface for displaying directions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 User testing and feedback</a:t>
            </a: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63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7ACA92-94E9-4646-BD57-2E197D9C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89" y="-100013"/>
            <a:ext cx="12217401" cy="6972301"/>
          </a:xfrm>
          <a:prstGeom prst="rect">
            <a:avLst/>
          </a:prstGeom>
        </p:spPr>
      </p:pic>
      <p:pic>
        <p:nvPicPr>
          <p:cNvPr id="6" name="Graphic 5">
            <a:extLst>
              <a:ext uri="{FF2B5EF4-FFF2-40B4-BE49-F238E27FC236}">
                <a16:creationId xmlns:a16="http://schemas.microsoft.com/office/drawing/2014/main" id="{08D41CA6-1183-482D-B8C1-C68E4C5BA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93132"/>
            <a:ext cx="12192000" cy="1822292"/>
          </a:xfrm>
          <a:prstGeom prst="rect">
            <a:avLst/>
          </a:prstGeom>
        </p:spPr>
      </p:pic>
      <p:sp>
        <p:nvSpPr>
          <p:cNvPr id="2" name="Title 1">
            <a:extLst>
              <a:ext uri="{FF2B5EF4-FFF2-40B4-BE49-F238E27FC236}">
                <a16:creationId xmlns:a16="http://schemas.microsoft.com/office/drawing/2014/main" id="{E36074D3-C14E-D9D1-183C-12B4966DE131}"/>
              </a:ext>
            </a:extLst>
          </p:cNvPr>
          <p:cNvSpPr txBox="1">
            <a:spLocks/>
          </p:cNvSpPr>
          <p:nvPr/>
        </p:nvSpPr>
        <p:spPr>
          <a:xfrm>
            <a:off x="266870" y="2364868"/>
            <a:ext cx="9144000" cy="2195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chemeClr val="bg1"/>
                </a:solidFill>
                <a:latin typeface="Anton" pitchFamily="2" charset="0"/>
              </a:rPr>
              <a:t>TIMELINE &amp; DELIVERABLES</a:t>
            </a:r>
            <a:endParaRPr lang="en-US" sz="1600" dirty="0">
              <a:solidFill>
                <a:srgbClr val="009DB8"/>
              </a:solidFill>
              <a:latin typeface="Montserrat" pitchFamily="2" charset="77"/>
            </a:endParaRPr>
          </a:p>
        </p:txBody>
      </p:sp>
    </p:spTree>
    <p:extLst>
      <p:ext uri="{BB962C8B-B14F-4D97-AF65-F5344CB8AC3E}">
        <p14:creationId xmlns:p14="http://schemas.microsoft.com/office/powerpoint/2010/main" val="286299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62523"/>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AGENCY DELIVERABLES</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6" name="TextBox 5">
            <a:extLst>
              <a:ext uri="{FF2B5EF4-FFF2-40B4-BE49-F238E27FC236}">
                <a16:creationId xmlns:a16="http://schemas.microsoft.com/office/drawing/2014/main" id="{D3B3158B-1761-BDCF-AF5C-96F4AFBBD224}"/>
              </a:ext>
            </a:extLst>
          </p:cNvPr>
          <p:cNvSpPr txBox="1"/>
          <p:nvPr/>
        </p:nvSpPr>
        <p:spPr>
          <a:xfrm>
            <a:off x="461166" y="1028866"/>
            <a:ext cx="5095705" cy="4934364"/>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Share Project plan, timings (activity grid calendar) and detailed budget</a:t>
            </a:r>
          </a:p>
          <a:p>
            <a:pPr marL="171450" indent="-171450">
              <a:lnSpc>
                <a:spcPct val="107000"/>
              </a:lnSpc>
              <a:spcAft>
                <a:spcPts val="800"/>
              </a:spcAft>
              <a:buFont typeface="Arial" panose="020B0604020202020204" pitchFamily="34" charset="0"/>
              <a:buChar char="•"/>
            </a:pPr>
            <a:r>
              <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sym typeface="Arial"/>
              </a:rPr>
              <a:t>Create new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website concept &amp; Structure with </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sym typeface="Arial"/>
              </a:rPr>
              <a:t>aspirational, magic &amp; authentic</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 design and immersive / engaging functionality – 2 concepts</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Propose technological solution / platform (CMS) and arguments behind the proposal – at least 3 solutions evaluated  </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Develop website prototypes (UX) / wireframes (Figma or similar)</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UX test reports </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Textual, SEO and rich media content for international English and GEO version  </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Content models / templates development for different communication purposes (sales promo, new campaign launch, recipes pages, etc.)  </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Testing and QA report </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Design and UI kit document, guidelines and manuals for client team on-boarding</a:t>
            </a:r>
          </a:p>
          <a:p>
            <a:pPr marL="171450" indent="-171450">
              <a:lnSpc>
                <a:spcPct val="107000"/>
              </a:lnSpc>
              <a:spcAft>
                <a:spcPts val="800"/>
              </a:spcAft>
              <a:buFont typeface="Arial" panose="020B0604020202020204" pitchFamily="34" charset="0"/>
              <a:buChar char="•"/>
            </a:pP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Transfer IP licenses, accesses to 3</a:t>
            </a:r>
            <a:r>
              <a:rPr lang="en-US" sz="1100" baseline="30000" dirty="0">
                <a:solidFill>
                  <a:srgbClr val="009FB9"/>
                </a:solidFill>
                <a:latin typeface="Arial" panose="020B0604020202020204" pitchFamily="34" charset="0"/>
                <a:ea typeface="Arial" panose="020B0604020202020204" pitchFamily="34" charset="0"/>
                <a:cs typeface="Arial" panose="020B0604020202020204" pitchFamily="34" charset="0"/>
              </a:rPr>
              <a:t>rd</a:t>
            </a:r>
            <a:r>
              <a:rPr lang="en-US" sz="1100" dirty="0">
                <a:solidFill>
                  <a:srgbClr val="009FB9"/>
                </a:solidFill>
                <a:latin typeface="Arial" panose="020B0604020202020204" pitchFamily="34" charset="0"/>
                <a:ea typeface="Arial" panose="020B0604020202020204" pitchFamily="34" charset="0"/>
                <a:cs typeface="Arial" panose="020B0604020202020204" pitchFamily="34" charset="0"/>
              </a:rPr>
              <a:t> party services, source files of designs, illustrations, texts, mockups, etc. </a:t>
            </a:r>
          </a:p>
          <a:p>
            <a:pPr marL="171450" indent="-171450">
              <a:lnSpc>
                <a:spcPct val="107000"/>
              </a:lnSpc>
              <a:spcAft>
                <a:spcPts val="800"/>
              </a:spcAft>
              <a:buFont typeface="Arial" panose="020B0604020202020204" pitchFamily="34" charset="0"/>
              <a:buChar char="•"/>
            </a:pP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Always-on Creative &amp; Technical support, </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quarterly </a:t>
            </a:r>
            <a:r>
              <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p</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erformance </a:t>
            </a:r>
            <a:r>
              <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m</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onitoring &amp; Optimization Recommendation</a:t>
            </a:r>
          </a:p>
          <a:p>
            <a:pPr marL="171450" indent="-171450">
              <a:lnSpc>
                <a:spcPct val="107000"/>
              </a:lnSpc>
              <a:spcAft>
                <a:spcPts val="800"/>
              </a:spcAft>
              <a:buFont typeface="Arial" panose="020B0604020202020204" pitchFamily="34" charset="0"/>
              <a:buChar char="•"/>
            </a:pPr>
            <a:endPar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pPr>
            <a:endParaRPr lang="en-US" sz="1100" dirty="0">
              <a:solidFill>
                <a:srgbClr val="009FB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DEA102D-D534-C231-65F0-1AA5C02A0D41}"/>
              </a:ext>
            </a:extLst>
          </p:cNvPr>
          <p:cNvSpPr txBox="1"/>
          <p:nvPr/>
        </p:nvSpPr>
        <p:spPr>
          <a:xfrm>
            <a:off x="6096000" y="1655430"/>
            <a:ext cx="6106884" cy="3226011"/>
          </a:xfrm>
          <a:prstGeom prst="rect">
            <a:avLst/>
          </a:prstGeom>
          <a:noFill/>
        </p:spPr>
        <p:txBody>
          <a:bodyPr wrap="square">
            <a:spAutoFit/>
          </a:bodyPr>
          <a:lstStyle/>
          <a:p>
            <a:pPr>
              <a:lnSpc>
                <a:spcPct val="107000"/>
              </a:lnSpc>
              <a:spcAft>
                <a:spcPts val="800"/>
              </a:spcAft>
            </a:pPr>
            <a:r>
              <a:rPr lang="en-US" b="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TIMELINE</a:t>
            </a:r>
            <a:endParaRPr lang="en-US" sz="1200" b="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sz="1200" dirty="0">
                <a:solidFill>
                  <a:srgbClr val="009FB9"/>
                </a:solidFill>
                <a:latin typeface="Arial" panose="020B0604020202020204" pitchFamily="34" charset="0"/>
                <a:cs typeface="Arial" panose="020B0604020202020204" pitchFamily="34" charset="0"/>
              </a:rPr>
              <a:t>Proposed initial time schedule, that will help us to align update of the website. </a:t>
            </a:r>
          </a:p>
          <a:p>
            <a:pPr marL="0" indent="0">
              <a:buNone/>
            </a:pPr>
            <a:r>
              <a:rPr lang="en-US" sz="1200" dirty="0">
                <a:solidFill>
                  <a:srgbClr val="009FB9"/>
                </a:solidFill>
                <a:latin typeface="Arial" panose="020B0604020202020204" pitchFamily="34" charset="0"/>
                <a:cs typeface="Arial" panose="020B0604020202020204" pitchFamily="34" charset="0"/>
              </a:rPr>
              <a:t>More detailed timeline with concrete deliverables should be created further down the road of project.   </a:t>
            </a:r>
          </a:p>
          <a:p>
            <a:pPr marL="0" indent="0">
              <a:buNone/>
            </a:pPr>
            <a:endParaRPr lang="en-US" sz="1100" dirty="0">
              <a:solidFill>
                <a:srgbClr val="009FB9"/>
              </a:solidFill>
              <a:latin typeface="Arial" panose="020B0604020202020204" pitchFamily="34" charset="0"/>
              <a:ea typeface="Arial" panose="020B0604020202020204" pitchFamily="34" charset="0"/>
              <a:cs typeface="Arial" panose="020B0604020202020204" pitchFamily="34" charset="0"/>
            </a:endParaRPr>
          </a:p>
          <a:p>
            <a:pPr marL="285750" indent="-285750" defTabSz="1219170">
              <a:lnSpc>
                <a:spcPct val="120000"/>
              </a:lnSpc>
              <a:spcBef>
                <a:spcPts val="0"/>
              </a:spcBef>
              <a:buClr>
                <a:srgbClr val="000000"/>
              </a:buClr>
              <a:defRPr/>
            </a:pP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Agency briefing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US" sz="110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 </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(1 week)</a:t>
            </a:r>
          </a:p>
          <a:p>
            <a:pPr marL="285750" indent="-285750" defTabSz="1219170">
              <a:lnSpc>
                <a:spcPct val="120000"/>
              </a:lnSpc>
              <a:spcBef>
                <a:spcPts val="0"/>
              </a:spcBef>
              <a:buClr>
                <a:srgbClr val="000000"/>
              </a:buClr>
              <a:defRPr/>
            </a:pPr>
            <a:r>
              <a:rPr lang="en-US" sz="1100" b="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Strategy and planning </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a:t>
            </a:r>
            <a:r>
              <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  </a:t>
            </a:r>
            <a:r>
              <a:rPr lang="en-US" sz="1100" b="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(1 weeks)</a:t>
            </a:r>
          </a:p>
          <a:p>
            <a:pPr marL="285750" indent="-285750" defTabSz="1219170">
              <a:lnSpc>
                <a:spcPct val="120000"/>
              </a:lnSpc>
              <a:spcBef>
                <a:spcPts val="0"/>
              </a:spcBef>
              <a:buClr>
                <a:srgbClr val="000000"/>
              </a:buClr>
              <a:defRPr/>
            </a:pP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Design</a:t>
            </a:r>
            <a:r>
              <a:rPr kumimoji="0" lang="ka-GE" sz="1100" b="1" i="0" u="none" strike="noStrike" kern="0" cap="none" spc="0" normalizeH="0" baseline="0" noProof="0" dirty="0">
                <a:ln>
                  <a:noFill/>
                </a:ln>
                <a:solidFill>
                  <a:srgbClr val="009FB9"/>
                </a:solidFill>
                <a:effectLst/>
                <a:uLnTx/>
                <a:uFillTx/>
                <a:latin typeface="Montserrat" panose="00000500000000000000" pitchFamily="2" charset="0"/>
                <a:ea typeface="ＭＳ Ｐゴシック" panose="020B0600070205080204" pitchFamily="34" charset="-128"/>
                <a:cs typeface="Arial" panose="020B0604020202020204" pitchFamily="34" charset="0"/>
              </a:rPr>
              <a:t> </a:t>
            </a: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and first look at prototype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lang="en-US" sz="1100" i="1" kern="0" dirty="0">
                <a:solidFill>
                  <a:srgbClr val="009FB9"/>
                </a:solidFill>
                <a:latin typeface="Montserrat" panose="00000500000000000000" pitchFamily="2" charset="0"/>
                <a:ea typeface="ＭＳ Ｐゴシック" panose="020B0600070205080204" pitchFamily="34" charset="-128"/>
                <a:cs typeface="Arial" panose="020B0604020202020204" pitchFamily="34" charset="0"/>
              </a:rPr>
              <a:t>2</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 weeks)</a:t>
            </a:r>
          </a:p>
          <a:p>
            <a:pPr marL="285750" indent="-285750" defTabSz="1219170">
              <a:lnSpc>
                <a:spcPct val="120000"/>
              </a:lnSpc>
              <a:spcBef>
                <a:spcPts val="0"/>
              </a:spcBef>
              <a:buClr>
                <a:srgbClr val="000000"/>
              </a:buClr>
              <a:defRPr/>
            </a:pPr>
            <a:r>
              <a:rPr lang="en-US" sz="1100" b="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Development and programing </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  </a:t>
            </a:r>
            <a:r>
              <a:rPr lang="en-US" sz="1100" b="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(4 weeks)</a:t>
            </a:r>
          </a:p>
          <a:p>
            <a:pPr marL="285750" indent="-285750" defTabSz="1219170">
              <a:lnSpc>
                <a:spcPct val="120000"/>
              </a:lnSpc>
              <a:spcBef>
                <a:spcPts val="0"/>
              </a:spcBef>
              <a:buClr>
                <a:srgbClr val="000000"/>
              </a:buClr>
              <a:defRPr/>
            </a:pP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Content development/SEO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r>
              <a:rPr lang="en-US" sz="1100" b="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 </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weeks)</a:t>
            </a:r>
          </a:p>
          <a:p>
            <a:pPr marL="285750" indent="-285750" defTabSz="1219170">
              <a:lnSpc>
                <a:spcPct val="120000"/>
              </a:lnSpc>
              <a:spcBef>
                <a:spcPts val="0"/>
              </a:spcBef>
              <a:buClr>
                <a:srgbClr val="000000"/>
              </a:buClr>
              <a:defRPr/>
            </a:pPr>
            <a:r>
              <a:rPr lang="en-US" sz="1100" b="1"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Content upload  - </a:t>
            </a:r>
            <a:r>
              <a:rPr lang="en-US" sz="1100" b="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(1 weeks)</a:t>
            </a:r>
            <a:endPar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indent="-285750" defTabSz="1219170">
              <a:lnSpc>
                <a:spcPct val="120000"/>
              </a:lnSpc>
              <a:spcBef>
                <a:spcPts val="0"/>
              </a:spcBef>
              <a:buClr>
                <a:srgbClr val="000000"/>
              </a:buClr>
              <a:defRPr/>
            </a:pP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Beta testing and reviewing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1100" b="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rPr>
              <a:t>(2 weeks)</a:t>
            </a:r>
          </a:p>
          <a:p>
            <a:pPr marL="285750" indent="-285750" defTabSz="1219170">
              <a:lnSpc>
                <a:spcPct val="120000"/>
              </a:lnSpc>
              <a:spcBef>
                <a:spcPts val="0"/>
              </a:spcBef>
              <a:buClr>
                <a:srgbClr val="000000"/>
              </a:buClr>
              <a:defRPr/>
            </a:pPr>
            <a:r>
              <a:rPr lang="en-US" sz="1100" b="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Web-site launch </a:t>
            </a:r>
            <a:r>
              <a:rPr lang="en-US" sz="1100" b="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a:t>
            </a:r>
            <a:r>
              <a:rPr lang="en-US" sz="1100"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  </a:t>
            </a:r>
            <a:r>
              <a:rPr lang="en-US" sz="1100" b="0" i="1" kern="0" dirty="0">
                <a:solidFill>
                  <a:srgbClr val="009FB9"/>
                </a:solidFill>
                <a:latin typeface="Arial" panose="020B0604020202020204" pitchFamily="34" charset="0"/>
                <a:ea typeface="ＭＳ Ｐゴシック" panose="020B0600070205080204" pitchFamily="34" charset="-128"/>
                <a:cs typeface="Arial" panose="020B0604020202020204" pitchFamily="34" charset="0"/>
              </a:rPr>
              <a:t>(1 week)</a:t>
            </a:r>
          </a:p>
          <a:p>
            <a:pPr marL="285750" indent="-285750" defTabSz="1219170">
              <a:lnSpc>
                <a:spcPct val="120000"/>
              </a:lnSpc>
              <a:spcBef>
                <a:spcPts val="0"/>
              </a:spcBef>
              <a:buClr>
                <a:srgbClr val="000000"/>
              </a:buClr>
              <a:defRPr/>
            </a:pPr>
            <a:r>
              <a:rPr kumimoji="0" lang="en-US" sz="1100" b="1"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Maintenance and enhancements </a:t>
            </a:r>
            <a:r>
              <a:rPr kumimoji="0" lang="en-US" sz="1100" b="0" i="0"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 </a:t>
            </a:r>
            <a:r>
              <a:rPr kumimoji="0" lang="en-US" sz="1100" i="1" u="none" strike="noStrike" kern="0" cap="none" spc="0" normalizeH="0" baseline="0" noProof="0" dirty="0">
                <a:ln>
                  <a:noFill/>
                </a:ln>
                <a:solidFill>
                  <a:srgbClr val="009FB9"/>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Ongoing</a:t>
            </a:r>
          </a:p>
          <a:p>
            <a:pPr>
              <a:lnSpc>
                <a:spcPct val="107000"/>
              </a:lnSpc>
              <a:spcAft>
                <a:spcPts val="800"/>
              </a:spcAft>
            </a:pPr>
            <a:endParaRPr lang="en-US" sz="1200" dirty="0">
              <a:solidFill>
                <a:srgbClr val="009FB9"/>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24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7ACA92-94E9-4646-BD57-2E197D9C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89" y="-100013"/>
            <a:ext cx="12217401" cy="6972301"/>
          </a:xfrm>
          <a:prstGeom prst="rect">
            <a:avLst/>
          </a:prstGeom>
        </p:spPr>
      </p:pic>
      <p:pic>
        <p:nvPicPr>
          <p:cNvPr id="6" name="Graphic 5">
            <a:extLst>
              <a:ext uri="{FF2B5EF4-FFF2-40B4-BE49-F238E27FC236}">
                <a16:creationId xmlns:a16="http://schemas.microsoft.com/office/drawing/2014/main" id="{08D41CA6-1183-482D-B8C1-C68E4C5BA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93132"/>
            <a:ext cx="12192000" cy="1822292"/>
          </a:xfrm>
          <a:prstGeom prst="rect">
            <a:avLst/>
          </a:prstGeom>
        </p:spPr>
      </p:pic>
      <p:sp>
        <p:nvSpPr>
          <p:cNvPr id="2" name="Title 1">
            <a:extLst>
              <a:ext uri="{FF2B5EF4-FFF2-40B4-BE49-F238E27FC236}">
                <a16:creationId xmlns:a16="http://schemas.microsoft.com/office/drawing/2014/main" id="{E36074D3-C14E-D9D1-183C-12B4966DE131}"/>
              </a:ext>
            </a:extLst>
          </p:cNvPr>
          <p:cNvSpPr txBox="1">
            <a:spLocks/>
          </p:cNvSpPr>
          <p:nvPr/>
        </p:nvSpPr>
        <p:spPr>
          <a:xfrm>
            <a:off x="266870" y="2364868"/>
            <a:ext cx="9144000" cy="2195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chemeClr val="bg1"/>
                </a:solidFill>
                <a:latin typeface="Anton" pitchFamily="2" charset="0"/>
              </a:rPr>
              <a:t>THANK YOU</a:t>
            </a:r>
            <a:endParaRPr lang="en-US" sz="1600" dirty="0">
              <a:solidFill>
                <a:srgbClr val="009DB8"/>
              </a:solidFill>
              <a:latin typeface="Montserrat" pitchFamily="2" charset="77"/>
            </a:endParaRPr>
          </a:p>
        </p:txBody>
      </p:sp>
    </p:spTree>
    <p:extLst>
      <p:ext uri="{BB962C8B-B14F-4D97-AF65-F5344CB8AC3E}">
        <p14:creationId xmlns:p14="http://schemas.microsoft.com/office/powerpoint/2010/main" val="398365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765278" y="398917"/>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800" dirty="0">
                <a:solidFill>
                  <a:srgbClr val="C571A9"/>
                </a:solidFill>
                <a:latin typeface="Anton" pitchFamily="2" charset="0"/>
              </a:rPr>
              <a:t>LOGO</a:t>
            </a:r>
            <a:r>
              <a:rPr lang="ka-GE" sz="3800" dirty="0">
                <a:solidFill>
                  <a:srgbClr val="C571A9"/>
                </a:solidFill>
                <a:latin typeface="Anton" pitchFamily="2" charset="0"/>
              </a:rPr>
              <a:t> </a:t>
            </a:r>
          </a:p>
          <a:p>
            <a:pPr>
              <a:defRPr/>
            </a:pPr>
            <a:r>
              <a:rPr lang="en-US" sz="1800" dirty="0">
                <a:solidFill>
                  <a:srgbClr val="009FB9"/>
                </a:solidFill>
                <a:latin typeface="Arial" panose="020B0604020202020204" pitchFamily="34" charset="0"/>
                <a:cs typeface="Arial" panose="020B0604020202020204" pitchFamily="34" charset="0"/>
              </a:rPr>
              <a:t>T</a:t>
            </a:r>
            <a:r>
              <a:rPr lang="en-GB" sz="1800" dirty="0">
                <a:solidFill>
                  <a:srgbClr val="009FB9"/>
                </a:solidFill>
                <a:latin typeface="Arial" panose="020B0604020202020204" pitchFamily="34" charset="0"/>
                <a:cs typeface="Arial" panose="020B0604020202020204" pitchFamily="34" charset="0"/>
              </a:rPr>
              <a:t>he Expression of Our Visual Communication</a:t>
            </a:r>
            <a:endParaRPr lang="en-US" sz="1800" dirty="0">
              <a:solidFill>
                <a:srgbClr val="C571A9"/>
              </a:solidFill>
              <a:latin typeface="Anton" pitchFamily="2" charset="0"/>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F6FAB7EA-4BFE-C8B0-C3BB-1B205F62F241}"/>
              </a:ext>
            </a:extLst>
          </p:cNvPr>
          <p:cNvPicPr>
            <a:picLocks noChangeAspect="1"/>
          </p:cNvPicPr>
          <p:nvPr/>
        </p:nvPicPr>
        <p:blipFill>
          <a:blip r:embed="rId3"/>
          <a:stretch>
            <a:fillRect/>
          </a:stretch>
        </p:blipFill>
        <p:spPr>
          <a:xfrm>
            <a:off x="1617044" y="2005633"/>
            <a:ext cx="3609474" cy="2197566"/>
          </a:xfrm>
          <a:prstGeom prst="rect">
            <a:avLst/>
          </a:prstGeom>
        </p:spPr>
      </p:pic>
      <p:sp>
        <p:nvSpPr>
          <p:cNvPr id="15" name="TextBox 14">
            <a:extLst>
              <a:ext uri="{FF2B5EF4-FFF2-40B4-BE49-F238E27FC236}">
                <a16:creationId xmlns:a16="http://schemas.microsoft.com/office/drawing/2014/main" id="{728F4B17-BBA4-2E2A-5EE8-97910BD139F9}"/>
              </a:ext>
            </a:extLst>
          </p:cNvPr>
          <p:cNvSpPr txBox="1"/>
          <p:nvPr/>
        </p:nvSpPr>
        <p:spPr>
          <a:xfrm>
            <a:off x="1510994" y="4465780"/>
            <a:ext cx="4169512" cy="646331"/>
          </a:xfrm>
          <a:prstGeom prst="rect">
            <a:avLst/>
          </a:prstGeom>
          <a:noFill/>
        </p:spPr>
        <p:txBody>
          <a:bodyPr wrap="square">
            <a:spAutoFit/>
          </a:bodyPr>
          <a:lstStyle/>
          <a:p>
            <a:r>
              <a:rPr lang="en-GB" sz="900" b="1" dirty="0">
                <a:solidFill>
                  <a:srgbClr val="009FB9"/>
                </a:solidFill>
                <a:effectLst/>
                <a:latin typeface="Arial" panose="020B0604020202020204" pitchFamily="34" charset="0"/>
                <a:cs typeface="Arial" panose="020B0604020202020204" pitchFamily="34" charset="0"/>
              </a:rPr>
              <a:t>The Logo Symbol</a:t>
            </a:r>
            <a:br>
              <a:rPr lang="en-GB" sz="900" dirty="0">
                <a:solidFill>
                  <a:srgbClr val="009FB9"/>
                </a:solidFill>
                <a:effectLst/>
                <a:latin typeface="Arial" panose="020B0604020202020204" pitchFamily="34" charset="0"/>
                <a:cs typeface="Arial" panose="020B0604020202020204" pitchFamily="34" charset="0"/>
              </a:rPr>
            </a:br>
            <a:r>
              <a:rPr lang="en-GB" sz="900" dirty="0">
                <a:solidFill>
                  <a:srgbClr val="009FB9"/>
                </a:solidFill>
                <a:effectLst/>
                <a:latin typeface="Arial" panose="020B0604020202020204" pitchFamily="34" charset="0"/>
                <a:cs typeface="Arial" panose="020B0604020202020204" pitchFamily="34" charset="0"/>
              </a:rPr>
              <a:t>A powerful symmetrical element represents the letters T &amp; M. The logo evokes a feeling of establishment and balance, signifying the position of Tbilisi Mall in Georgia. </a:t>
            </a:r>
            <a:endParaRPr lang="en-GB" sz="2000" dirty="0">
              <a:solidFill>
                <a:srgbClr val="009FB9"/>
              </a:solidFill>
              <a:latin typeface="Arial" panose="020B0604020202020204" pitchFamily="34" charset="0"/>
              <a:cs typeface="Arial" panose="020B0604020202020204" pitchFamily="34" charset="0"/>
            </a:endParaRPr>
          </a:p>
        </p:txBody>
      </p:sp>
      <p:pic>
        <p:nvPicPr>
          <p:cNvPr id="25" name="Picture 24" descr="A black letter on a white background&#10;&#10;Description automatically generated">
            <a:extLst>
              <a:ext uri="{FF2B5EF4-FFF2-40B4-BE49-F238E27FC236}">
                <a16:creationId xmlns:a16="http://schemas.microsoft.com/office/drawing/2014/main" id="{F0BC0DB0-9657-C46E-973F-652877EC8DA8}"/>
              </a:ext>
            </a:extLst>
          </p:cNvPr>
          <p:cNvPicPr>
            <a:picLocks noChangeAspect="1"/>
          </p:cNvPicPr>
          <p:nvPr/>
        </p:nvPicPr>
        <p:blipFill>
          <a:blip r:embed="rId4"/>
          <a:stretch>
            <a:fillRect/>
          </a:stretch>
        </p:blipFill>
        <p:spPr>
          <a:xfrm>
            <a:off x="3896681" y="6021025"/>
            <a:ext cx="2284428" cy="345466"/>
          </a:xfrm>
          <a:prstGeom prst="rect">
            <a:avLst/>
          </a:prstGeom>
        </p:spPr>
      </p:pic>
      <p:pic>
        <p:nvPicPr>
          <p:cNvPr id="27" name="Picture 26" descr="A black letters on a white background&#10;&#10;Description automatically generated">
            <a:extLst>
              <a:ext uri="{FF2B5EF4-FFF2-40B4-BE49-F238E27FC236}">
                <a16:creationId xmlns:a16="http://schemas.microsoft.com/office/drawing/2014/main" id="{9251CE72-BBF2-7D33-55BC-D345D90167A7}"/>
              </a:ext>
            </a:extLst>
          </p:cNvPr>
          <p:cNvPicPr>
            <a:picLocks noChangeAspect="1"/>
          </p:cNvPicPr>
          <p:nvPr/>
        </p:nvPicPr>
        <p:blipFill>
          <a:blip r:embed="rId5"/>
          <a:stretch>
            <a:fillRect/>
          </a:stretch>
        </p:blipFill>
        <p:spPr>
          <a:xfrm>
            <a:off x="6771718" y="6014746"/>
            <a:ext cx="2284428" cy="334158"/>
          </a:xfrm>
          <a:prstGeom prst="rect">
            <a:avLst/>
          </a:prstGeom>
        </p:spPr>
      </p:pic>
      <p:sp>
        <p:nvSpPr>
          <p:cNvPr id="29" name="TextBox 28">
            <a:extLst>
              <a:ext uri="{FF2B5EF4-FFF2-40B4-BE49-F238E27FC236}">
                <a16:creationId xmlns:a16="http://schemas.microsoft.com/office/drawing/2014/main" id="{67A04A02-FFA5-361D-9A25-7B4BE0DEB479}"/>
              </a:ext>
            </a:extLst>
          </p:cNvPr>
          <p:cNvSpPr txBox="1"/>
          <p:nvPr/>
        </p:nvSpPr>
        <p:spPr>
          <a:xfrm>
            <a:off x="2164900" y="5997159"/>
            <a:ext cx="1337003" cy="369332"/>
          </a:xfrm>
          <a:prstGeom prst="rect">
            <a:avLst/>
          </a:prstGeom>
          <a:noFill/>
        </p:spPr>
        <p:txBody>
          <a:bodyPr wrap="square">
            <a:spAutoFit/>
          </a:bodyPr>
          <a:lstStyle/>
          <a:p>
            <a:r>
              <a:rPr lang="en-GB" b="1" dirty="0">
                <a:solidFill>
                  <a:srgbClr val="009FB9"/>
                </a:solidFill>
                <a:latin typeface="Arial" panose="020B0604020202020204" pitchFamily="34" charset="0"/>
                <a:cs typeface="Arial" panose="020B0604020202020204" pitchFamily="34" charset="0"/>
              </a:rPr>
              <a:t>FONTS</a:t>
            </a:r>
            <a:endParaRPr lang="x-none" dirty="0">
              <a:latin typeface="Arial" panose="020B0604020202020204" pitchFamily="34" charset="0"/>
              <a:cs typeface="Arial" panose="020B0604020202020204" pitchFamily="34" charset="0"/>
            </a:endParaRPr>
          </a:p>
        </p:txBody>
      </p:sp>
      <p:sp>
        <p:nvSpPr>
          <p:cNvPr id="4" name="Rectangle 3"/>
          <p:cNvSpPr/>
          <p:nvPr/>
        </p:nvSpPr>
        <p:spPr>
          <a:xfrm>
            <a:off x="7112253" y="4530116"/>
            <a:ext cx="4274436" cy="646331"/>
          </a:xfrm>
          <a:prstGeom prst="rect">
            <a:avLst/>
          </a:prstGeom>
        </p:spPr>
        <p:txBody>
          <a:bodyPr wrap="square">
            <a:spAutoFit/>
          </a:bodyPr>
          <a:lstStyle/>
          <a:p>
            <a:pPr lvl="0"/>
            <a:r>
              <a:rPr lang="en-GB" sz="900" b="1" dirty="0">
                <a:solidFill>
                  <a:srgbClr val="009FB9"/>
                </a:solidFill>
                <a:latin typeface="Arial" panose="020B0604020202020204" pitchFamily="34" charset="0"/>
                <a:cs typeface="Arial" panose="020B0604020202020204" pitchFamily="34" charset="0"/>
              </a:rPr>
              <a:t>The Logo Title</a:t>
            </a:r>
            <a:br>
              <a:rPr lang="en-GB" sz="900" dirty="0">
                <a:solidFill>
                  <a:srgbClr val="009FB9"/>
                </a:solidFill>
                <a:latin typeface="Arial" panose="020B0604020202020204" pitchFamily="34" charset="0"/>
                <a:cs typeface="Arial" panose="020B0604020202020204" pitchFamily="34" charset="0"/>
              </a:rPr>
            </a:br>
            <a:r>
              <a:rPr lang="en-GB" sz="900" dirty="0">
                <a:solidFill>
                  <a:srgbClr val="009FB9"/>
                </a:solidFill>
                <a:latin typeface="Arial" panose="020B0604020202020204" pitchFamily="34" charset="0"/>
                <a:cs typeface="Arial" panose="020B0604020202020204" pitchFamily="34" charset="0"/>
              </a:rPr>
              <a:t>The font has been carefully chosen for its modern and refined, highly legible style. The contrast between light and bold font type bring an element of interest, and the upper case letters demand attention. </a:t>
            </a:r>
            <a:endParaRPr lang="en-GB" sz="2000" dirty="0">
              <a:solidFill>
                <a:srgbClr val="009FB9"/>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6"/>
          <a:srcRect t="65928"/>
          <a:stretch/>
        </p:blipFill>
        <p:spPr>
          <a:xfrm>
            <a:off x="7199697" y="2954953"/>
            <a:ext cx="3436219" cy="927373"/>
          </a:xfrm>
          <a:prstGeom prst="rect">
            <a:avLst/>
          </a:prstGeom>
        </p:spPr>
      </p:pic>
      <p:pic>
        <p:nvPicPr>
          <p:cNvPr id="22" name="Picture 21"/>
          <p:cNvPicPr>
            <a:picLocks noChangeAspect="1"/>
          </p:cNvPicPr>
          <p:nvPr/>
        </p:nvPicPr>
        <p:blipFill rotWithShape="1">
          <a:blip r:embed="rId6"/>
          <a:srcRect b="65464"/>
          <a:stretch/>
        </p:blipFill>
        <p:spPr>
          <a:xfrm>
            <a:off x="7199697" y="1956016"/>
            <a:ext cx="3428154" cy="937817"/>
          </a:xfrm>
          <a:prstGeom prst="rect">
            <a:avLst/>
          </a:prstGeom>
        </p:spPr>
      </p:pic>
    </p:spTree>
    <p:extLst>
      <p:ext uri="{BB962C8B-B14F-4D97-AF65-F5344CB8AC3E}">
        <p14:creationId xmlns:p14="http://schemas.microsoft.com/office/powerpoint/2010/main" val="416540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601649" y="441325"/>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Brand Attributes</a:t>
            </a:r>
          </a:p>
        </p:txBody>
      </p:sp>
      <p:sp>
        <p:nvSpPr>
          <p:cNvPr id="6" name="TextBox 5">
            <a:extLst>
              <a:ext uri="{FF2B5EF4-FFF2-40B4-BE49-F238E27FC236}">
                <a16:creationId xmlns:a16="http://schemas.microsoft.com/office/drawing/2014/main" id="{D3B3158B-1761-BDCF-AF5C-96F4AFBBD224}"/>
              </a:ext>
            </a:extLst>
          </p:cNvPr>
          <p:cNvSpPr txBox="1"/>
          <p:nvPr/>
        </p:nvSpPr>
        <p:spPr>
          <a:xfrm>
            <a:off x="769879" y="1819319"/>
            <a:ext cx="4564122" cy="1420902"/>
          </a:xfrm>
          <a:prstGeom prst="rect">
            <a:avLst/>
          </a:prstGeom>
          <a:noFill/>
        </p:spPr>
        <p:txBody>
          <a:bodyPr wrap="square">
            <a:spAutoFit/>
          </a:bodyPr>
          <a:lstStyle/>
          <a:p>
            <a:pPr marL="457200" lvl="0" indent="0" algn="l" rtl="0">
              <a:spcBef>
                <a:spcPts val="0"/>
              </a:spcBef>
              <a:spcAft>
                <a:spcPts val="0"/>
              </a:spcAft>
              <a:buNone/>
            </a:pPr>
            <a:endParaRPr lang="en-GB" sz="1100" b="1" dirty="0">
              <a:solidFill>
                <a:srgbClr val="009FB9"/>
              </a:solidFill>
              <a:latin typeface="Arial" panose="020B0604020202020204" pitchFamily="34" charset="0"/>
              <a:ea typeface="Montserrat"/>
              <a:cs typeface="Arial" panose="020B0604020202020204" pitchFamily="34" charset="0"/>
              <a:sym typeface="Montserrat"/>
            </a:endParaRPr>
          </a:p>
          <a:p>
            <a:r>
              <a:rPr lang="en-GB" sz="1600" b="1" dirty="0">
                <a:solidFill>
                  <a:srgbClr val="009FB9"/>
                </a:solidFill>
                <a:effectLst/>
                <a:latin typeface="Arial" panose="020B0604020202020204" pitchFamily="34" charset="0"/>
                <a:cs typeface="Arial" panose="020B0604020202020204" pitchFamily="34" charset="0"/>
              </a:rPr>
              <a:t>COLORS</a:t>
            </a:r>
          </a:p>
          <a:p>
            <a:r>
              <a:rPr lang="en-GB" sz="1000" b="0" dirty="0">
                <a:solidFill>
                  <a:srgbClr val="009FB9"/>
                </a:solidFill>
                <a:effectLst/>
                <a:latin typeface="Arial" panose="020B0604020202020204" pitchFamily="34" charset="0"/>
                <a:cs typeface="Arial" panose="020B0604020202020204" pitchFamily="34" charset="0"/>
              </a:rPr>
              <a:t>Color plays an important role in the Tbilisi Mall corporate identity program. A palette of primary colours has been developed, the consistent use of these colours will contribute to the cohesive and harmonious look of the Tbilisi Mall brand identity across all relevant media. </a:t>
            </a:r>
            <a:endParaRPr lang="en-GB" sz="500" dirty="0">
              <a:solidFill>
                <a:srgbClr val="009FB9"/>
              </a:solidFill>
              <a:effectLst/>
              <a:latin typeface="Arial" panose="020B0604020202020204" pitchFamily="34" charset="0"/>
              <a:cs typeface="Arial" panose="020B0604020202020204" pitchFamily="34" charset="0"/>
            </a:endParaRPr>
          </a:p>
          <a:p>
            <a:pPr marL="1371600" lvl="2" indent="-317500">
              <a:spcBef>
                <a:spcPts val="1000"/>
              </a:spcBef>
              <a:buClr>
                <a:srgbClr val="505050"/>
              </a:buClr>
              <a:buSzPts val="1400"/>
              <a:buFont typeface="Montserrat"/>
              <a:buChar char="○"/>
            </a:pPr>
            <a:endParaRPr lang="en-GB" sz="1100" dirty="0">
              <a:solidFill>
                <a:srgbClr val="009FB9"/>
              </a:solidFill>
              <a:latin typeface="Arial" panose="020B0604020202020204" pitchFamily="34" charset="0"/>
              <a:ea typeface="Montserrat"/>
              <a:cs typeface="Arial" panose="020B0604020202020204" pitchFamily="34" charset="0"/>
              <a:sym typeface="Montserrat"/>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2" name="Picture 1"/>
          <p:cNvPicPr>
            <a:picLocks noChangeAspect="1"/>
          </p:cNvPicPr>
          <p:nvPr/>
        </p:nvPicPr>
        <p:blipFill>
          <a:blip r:embed="rId3"/>
          <a:stretch>
            <a:fillRect/>
          </a:stretch>
        </p:blipFill>
        <p:spPr>
          <a:xfrm>
            <a:off x="769879" y="3240221"/>
            <a:ext cx="4564122" cy="2747654"/>
          </a:xfrm>
          <a:prstGeom prst="rect">
            <a:avLst/>
          </a:prstGeom>
        </p:spPr>
      </p:pic>
      <p:pic>
        <p:nvPicPr>
          <p:cNvPr id="13" name="Picture 12"/>
          <p:cNvPicPr>
            <a:picLocks noChangeAspect="1"/>
          </p:cNvPicPr>
          <p:nvPr/>
        </p:nvPicPr>
        <p:blipFill>
          <a:blip r:embed="rId4"/>
          <a:stretch>
            <a:fillRect/>
          </a:stretch>
        </p:blipFill>
        <p:spPr>
          <a:xfrm>
            <a:off x="6903699" y="3240221"/>
            <a:ext cx="4615193" cy="2740168"/>
          </a:xfrm>
          <a:prstGeom prst="rect">
            <a:avLst/>
          </a:prstGeom>
        </p:spPr>
      </p:pic>
      <p:sp>
        <p:nvSpPr>
          <p:cNvPr id="14" name="TextBox 13">
            <a:extLst>
              <a:ext uri="{FF2B5EF4-FFF2-40B4-BE49-F238E27FC236}">
                <a16:creationId xmlns:a16="http://schemas.microsoft.com/office/drawing/2014/main" id="{8C67B1C1-7372-622F-5BB9-1FD6C169ADBE}"/>
              </a:ext>
            </a:extLst>
          </p:cNvPr>
          <p:cNvSpPr txBox="1"/>
          <p:nvPr/>
        </p:nvSpPr>
        <p:spPr>
          <a:xfrm>
            <a:off x="6796981" y="2118119"/>
            <a:ext cx="4721911" cy="823302"/>
          </a:xfrm>
          <a:prstGeom prst="rect">
            <a:avLst/>
          </a:prstGeom>
          <a:noFill/>
        </p:spPr>
        <p:txBody>
          <a:bodyPr wrap="square">
            <a:spAutoFit/>
          </a:bodyPr>
          <a:lstStyle/>
          <a:p>
            <a:r>
              <a:rPr lang="en-GB" sz="1600" b="1" dirty="0">
                <a:solidFill>
                  <a:srgbClr val="009FB9"/>
                </a:solidFill>
                <a:latin typeface="Arial" panose="020B0604020202020204" pitchFamily="34" charset="0"/>
                <a:cs typeface="Arial" panose="020B0604020202020204" pitchFamily="34" charset="0"/>
              </a:rPr>
              <a:t>PATTERN</a:t>
            </a:r>
          </a:p>
          <a:p>
            <a:r>
              <a:rPr lang="en-GB" sz="1000" dirty="0">
                <a:solidFill>
                  <a:srgbClr val="009FB9"/>
                </a:solidFill>
                <a:latin typeface="Arial" panose="020B0604020202020204" pitchFamily="34" charset="0"/>
                <a:cs typeface="Arial" panose="020B0604020202020204" pitchFamily="34" charset="0"/>
              </a:rPr>
              <a:t>A pattern is an extension of the brand that allows application in many diverse ways. The graphic is created specifically for Tbilisi Mall and reminds the viewer of its unique architecture as landmark in Georgia. </a:t>
            </a:r>
          </a:p>
        </p:txBody>
      </p:sp>
    </p:spTree>
    <p:extLst>
      <p:ext uri="{BB962C8B-B14F-4D97-AF65-F5344CB8AC3E}">
        <p14:creationId xmlns:p14="http://schemas.microsoft.com/office/powerpoint/2010/main" val="349481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67ACA92-94E9-4646-BD57-2E197D9C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89" y="-100013"/>
            <a:ext cx="12217401" cy="6972301"/>
          </a:xfrm>
          <a:prstGeom prst="rect">
            <a:avLst/>
          </a:prstGeom>
        </p:spPr>
      </p:pic>
      <p:pic>
        <p:nvPicPr>
          <p:cNvPr id="6" name="Graphic 5">
            <a:extLst>
              <a:ext uri="{FF2B5EF4-FFF2-40B4-BE49-F238E27FC236}">
                <a16:creationId xmlns:a16="http://schemas.microsoft.com/office/drawing/2014/main" id="{08D41CA6-1183-482D-B8C1-C68E4C5BA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93132"/>
            <a:ext cx="12192000" cy="1822292"/>
          </a:xfrm>
          <a:prstGeom prst="rect">
            <a:avLst/>
          </a:prstGeom>
        </p:spPr>
      </p:pic>
      <p:sp>
        <p:nvSpPr>
          <p:cNvPr id="10" name="Title 1">
            <a:extLst>
              <a:ext uri="{FF2B5EF4-FFF2-40B4-BE49-F238E27FC236}">
                <a16:creationId xmlns:a16="http://schemas.microsoft.com/office/drawing/2014/main" id="{FD86881D-7D8F-4A1F-83DB-CE97AC248884}"/>
              </a:ext>
            </a:extLst>
          </p:cNvPr>
          <p:cNvSpPr txBox="1">
            <a:spLocks/>
          </p:cNvSpPr>
          <p:nvPr/>
        </p:nvSpPr>
        <p:spPr>
          <a:xfrm>
            <a:off x="266870" y="2364868"/>
            <a:ext cx="9144000" cy="2195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chemeClr val="bg1"/>
                </a:solidFill>
                <a:latin typeface="Anton" pitchFamily="2" charset="0"/>
              </a:rPr>
              <a:t>WEBSITE</a:t>
            </a:r>
          </a:p>
          <a:p>
            <a:pPr>
              <a:defRPr/>
            </a:pPr>
            <a:r>
              <a:rPr lang="en-US" sz="1600" dirty="0">
                <a:solidFill>
                  <a:schemeClr val="bg1"/>
                </a:solidFill>
                <a:latin typeface="Montserrat" pitchFamily="2" charset="77"/>
              </a:rPr>
              <a:t>PURPOSE/OBJECTIVE</a:t>
            </a:r>
          </a:p>
          <a:p>
            <a:pPr>
              <a:defRPr/>
            </a:pPr>
            <a:r>
              <a:rPr lang="en-US" sz="1600" dirty="0">
                <a:solidFill>
                  <a:schemeClr val="bg1"/>
                </a:solidFill>
                <a:latin typeface="Montserrat" pitchFamily="2" charset="77"/>
              </a:rPr>
              <a:t>FUNCTIONALITIES/STRUCTURE</a:t>
            </a:r>
          </a:p>
          <a:p>
            <a:pPr>
              <a:defRPr/>
            </a:pPr>
            <a:r>
              <a:rPr lang="en-US" sz="1600" dirty="0">
                <a:solidFill>
                  <a:schemeClr val="bg1"/>
                </a:solidFill>
                <a:latin typeface="Montserrat" pitchFamily="2" charset="77"/>
              </a:rPr>
              <a:t>PROJECT SCOPE</a:t>
            </a:r>
          </a:p>
          <a:p>
            <a:pPr>
              <a:defRPr/>
            </a:pPr>
            <a:r>
              <a:rPr lang="en-US" sz="1600" dirty="0">
                <a:solidFill>
                  <a:schemeClr val="bg1"/>
                </a:solidFill>
                <a:latin typeface="Montserrat" pitchFamily="2" charset="77"/>
              </a:rPr>
              <a:t>DESIGN</a:t>
            </a:r>
          </a:p>
          <a:p>
            <a:pPr>
              <a:defRPr/>
            </a:pPr>
            <a:r>
              <a:rPr lang="en-US" sz="1600" dirty="0">
                <a:solidFill>
                  <a:schemeClr val="bg1"/>
                </a:solidFill>
                <a:latin typeface="Montserrat" pitchFamily="2" charset="77"/>
              </a:rPr>
              <a:t>REFERENCES</a:t>
            </a:r>
          </a:p>
          <a:p>
            <a:pPr>
              <a:defRPr/>
            </a:pPr>
            <a:r>
              <a:rPr lang="en-US" sz="1600" dirty="0">
                <a:solidFill>
                  <a:schemeClr val="bg1"/>
                </a:solidFill>
                <a:latin typeface="Montserrat" pitchFamily="2" charset="77"/>
              </a:rPr>
              <a:t>UI &amp; TECH REQUIREMENTS</a:t>
            </a:r>
            <a:endParaRPr lang="en-US" sz="1600" dirty="0">
              <a:solidFill>
                <a:srgbClr val="009DB8"/>
              </a:solidFill>
              <a:latin typeface="Montserrat" pitchFamily="2" charset="77"/>
            </a:endParaRPr>
          </a:p>
        </p:txBody>
      </p:sp>
    </p:spTree>
    <p:extLst>
      <p:ext uri="{BB962C8B-B14F-4D97-AF65-F5344CB8AC3E}">
        <p14:creationId xmlns:p14="http://schemas.microsoft.com/office/powerpoint/2010/main" val="408326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INTRODUCTION</a:t>
            </a:r>
          </a:p>
          <a:p>
            <a:pPr>
              <a:defRPr/>
            </a:pPr>
            <a:r>
              <a:rPr lang="en-US" sz="1400" dirty="0">
                <a:solidFill>
                  <a:srgbClr val="009DB8"/>
                </a:solidFill>
                <a:latin typeface="Anton" pitchFamily="2" charset="0"/>
              </a:rPr>
              <a:t>PURPOSE OF THE WEBSITE</a:t>
            </a:r>
          </a:p>
        </p:txBody>
      </p:sp>
      <p:sp>
        <p:nvSpPr>
          <p:cNvPr id="6" name="TextBox 5">
            <a:extLst>
              <a:ext uri="{FF2B5EF4-FFF2-40B4-BE49-F238E27FC236}">
                <a16:creationId xmlns:a16="http://schemas.microsoft.com/office/drawing/2014/main" id="{D3B3158B-1761-BDCF-AF5C-96F4AFBBD224}"/>
              </a:ext>
            </a:extLst>
          </p:cNvPr>
          <p:cNvSpPr txBox="1"/>
          <p:nvPr/>
        </p:nvSpPr>
        <p:spPr>
          <a:xfrm>
            <a:off x="630433" y="1583013"/>
            <a:ext cx="7340980" cy="4214487"/>
          </a:xfrm>
          <a:prstGeom prst="rect">
            <a:avLst/>
          </a:prstGeom>
          <a:noFill/>
        </p:spPr>
        <p:txBody>
          <a:bodyPr wrap="square">
            <a:spAutoFit/>
          </a:bodyPr>
          <a:lstStyle/>
          <a:p>
            <a:pPr marL="457200" lvl="0" indent="0" algn="l" rtl="0">
              <a:spcBef>
                <a:spcPts val="0"/>
              </a:spcBef>
              <a:spcAft>
                <a:spcPts val="0"/>
              </a:spcAft>
              <a:buNone/>
            </a:pPr>
            <a:endParaRPr lang="en-GB" sz="12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PURPOSE</a:t>
            </a: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9FB9"/>
                </a:solidFill>
                <a:effectLst/>
                <a:uLnTx/>
                <a:uFillTx/>
                <a:latin typeface="Arial" panose="020B0604020202020204" pitchFamily="34" charset="0"/>
                <a:cs typeface="Arial" panose="020B0604020202020204" pitchFamily="34" charset="0"/>
              </a:rPr>
              <a:t>Create</a:t>
            </a:r>
            <a:r>
              <a:rPr kumimoji="0" lang="en-US" sz="1200" b="0" i="0" u="none" strike="noStrike" kern="1200" cap="none" spc="-12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10" normalizeH="0" baseline="0" noProof="0" dirty="0">
                <a:ln>
                  <a:noFill/>
                </a:ln>
                <a:solidFill>
                  <a:srgbClr val="009FB9"/>
                </a:solidFill>
                <a:effectLst/>
                <a:uLnTx/>
                <a:uFillTx/>
                <a:latin typeface="Arial" panose="020B0604020202020204" pitchFamily="34" charset="0"/>
                <a:cs typeface="Arial" panose="020B0604020202020204" pitchFamily="34" charset="0"/>
              </a:rPr>
              <a:t>a brand</a:t>
            </a:r>
            <a:r>
              <a:rPr kumimoji="0" lang="en-US" sz="1200" b="0" i="0" u="none" strike="noStrike" kern="1200" cap="none" spc="-10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15" normalizeH="0" baseline="0" noProof="0" dirty="0">
                <a:ln>
                  <a:noFill/>
                </a:ln>
                <a:solidFill>
                  <a:srgbClr val="009FB9"/>
                </a:solidFill>
                <a:effectLst/>
                <a:uLnTx/>
                <a:uFillTx/>
                <a:latin typeface="Arial" panose="020B0604020202020204" pitchFamily="34" charset="0"/>
                <a:cs typeface="Arial" panose="020B0604020202020204" pitchFamily="34" charset="0"/>
              </a:rPr>
              <a:t>platform</a:t>
            </a:r>
            <a:r>
              <a:rPr kumimoji="0" lang="en-US" sz="1200" b="0" i="0" u="none" strike="noStrike" kern="1200" cap="none" spc="-10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30" normalizeH="0" baseline="0" noProof="0" dirty="0">
                <a:ln>
                  <a:noFill/>
                </a:ln>
                <a:solidFill>
                  <a:srgbClr val="009FB9"/>
                </a:solidFill>
                <a:effectLst/>
                <a:uLnTx/>
                <a:uFillTx/>
                <a:latin typeface="Arial" panose="020B0604020202020204" pitchFamily="34" charset="0"/>
                <a:cs typeface="Arial" panose="020B0604020202020204" pitchFamily="34" charset="0"/>
              </a:rPr>
              <a:t>with</a:t>
            </a:r>
            <a:r>
              <a:rPr kumimoji="0" lang="en-US" sz="1200" b="0" i="0" u="none" strike="noStrike" kern="1200" cap="none" spc="-9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15" normalizeH="0" baseline="0" noProof="0" dirty="0">
                <a:ln>
                  <a:noFill/>
                </a:ln>
                <a:solidFill>
                  <a:srgbClr val="009FB9"/>
                </a:solidFill>
                <a:effectLst/>
                <a:uLnTx/>
                <a:uFillTx/>
                <a:latin typeface="Arial" panose="020B0604020202020204" pitchFamily="34" charset="0"/>
                <a:cs typeface="Arial" panose="020B0604020202020204" pitchFamily="34" charset="0"/>
              </a:rPr>
              <a:t>contemporary </a:t>
            </a:r>
            <a:r>
              <a:rPr kumimoji="0" lang="en-US" sz="1200" b="0" i="0" u="none" strike="noStrike" kern="1200" cap="none" spc="-37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55" normalizeH="0" baseline="0" noProof="0" dirty="0">
                <a:ln>
                  <a:noFill/>
                </a:ln>
                <a:solidFill>
                  <a:srgbClr val="009FB9"/>
                </a:solidFill>
                <a:effectLst/>
                <a:uLnTx/>
                <a:uFillTx/>
                <a:latin typeface="Arial" panose="020B0604020202020204" pitchFamily="34" charset="0"/>
                <a:cs typeface="Arial" panose="020B0604020202020204" pitchFamily="34" charset="0"/>
              </a:rPr>
              <a:t>d</a:t>
            </a:r>
            <a:r>
              <a:rPr kumimoji="0" lang="en-US" sz="1200" b="0" i="0" u="none" strike="noStrike" kern="1200" cap="none" spc="10" normalizeH="0" baseline="0" noProof="0" dirty="0">
                <a:ln>
                  <a:noFill/>
                </a:ln>
                <a:solidFill>
                  <a:srgbClr val="009FB9"/>
                </a:solidFill>
                <a:effectLst/>
                <a:uLnTx/>
                <a:uFillTx/>
                <a:latin typeface="Arial" panose="020B0604020202020204" pitchFamily="34" charset="0"/>
                <a:cs typeface="Arial" panose="020B0604020202020204" pitchFamily="34" charset="0"/>
              </a:rPr>
              <a:t>e</a:t>
            </a:r>
            <a:r>
              <a:rPr kumimoji="0" lang="en-US" sz="1200" b="0" i="0" u="none" strike="noStrike" kern="1200" cap="none" spc="20" normalizeH="0" baseline="0" noProof="0" dirty="0">
                <a:ln>
                  <a:noFill/>
                </a:ln>
                <a:solidFill>
                  <a:srgbClr val="009FB9"/>
                </a:solidFill>
                <a:effectLst/>
                <a:uLnTx/>
                <a:uFillTx/>
                <a:latin typeface="Arial" panose="020B0604020202020204" pitchFamily="34" charset="0"/>
                <a:cs typeface="Arial" panose="020B0604020202020204" pitchFamily="34" charset="0"/>
              </a:rPr>
              <a:t>sign</a:t>
            </a:r>
            <a:r>
              <a:rPr kumimoji="0" lang="en-US" sz="1200" b="0" i="0" u="none" strike="noStrike" kern="1200" cap="none" spc="-114"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15" normalizeH="0" baseline="0" noProof="0" dirty="0">
                <a:ln>
                  <a:noFill/>
                </a:ln>
                <a:solidFill>
                  <a:srgbClr val="009FB9"/>
                </a:solidFill>
                <a:effectLst/>
                <a:uLnTx/>
                <a:uFillTx/>
                <a:latin typeface="Arial" panose="020B0604020202020204" pitchFamily="34" charset="0"/>
                <a:cs typeface="Arial" panose="020B0604020202020204" pitchFamily="34" charset="0"/>
              </a:rPr>
              <a:t>a</a:t>
            </a:r>
            <a:r>
              <a:rPr kumimoji="0" lang="en-US" sz="1200" b="0" i="0" u="none" strike="noStrike" kern="1200" cap="none" spc="45" normalizeH="0" baseline="0" noProof="0" dirty="0">
                <a:ln>
                  <a:noFill/>
                </a:ln>
                <a:solidFill>
                  <a:srgbClr val="009FB9"/>
                </a:solidFill>
                <a:effectLst/>
                <a:uLnTx/>
                <a:uFillTx/>
                <a:latin typeface="Arial" panose="020B0604020202020204" pitchFamily="34" charset="0"/>
                <a:cs typeface="Arial" panose="020B0604020202020204" pitchFamily="34" charset="0"/>
              </a:rPr>
              <a:t>n</a:t>
            </a:r>
            <a:r>
              <a:rPr kumimoji="0" lang="en-US" sz="1200" b="0" i="0" u="none" strike="noStrike" kern="1200" cap="none" spc="60" normalizeH="0" baseline="0" noProof="0" dirty="0">
                <a:ln>
                  <a:noFill/>
                </a:ln>
                <a:solidFill>
                  <a:srgbClr val="009FB9"/>
                </a:solidFill>
                <a:effectLst/>
                <a:uLnTx/>
                <a:uFillTx/>
                <a:latin typeface="Arial" panose="020B0604020202020204" pitchFamily="34" charset="0"/>
                <a:cs typeface="Arial" panose="020B0604020202020204" pitchFamily="34" charset="0"/>
              </a:rPr>
              <a:t>d</a:t>
            </a:r>
            <a:r>
              <a:rPr kumimoji="0" lang="en-US" sz="1200" b="0" i="0" u="none" strike="noStrike" kern="1200" cap="none" spc="-8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lang="en-US" sz="1200" spc="10" dirty="0">
                <a:solidFill>
                  <a:srgbClr val="009FB9"/>
                </a:solidFill>
                <a:latin typeface="Arial" panose="020B0604020202020204" pitchFamily="34" charset="0"/>
                <a:cs typeface="Arial" panose="020B0604020202020204" pitchFamily="34" charset="0"/>
              </a:rPr>
              <a:t>engaging </a:t>
            </a:r>
            <a:r>
              <a:rPr kumimoji="0" lang="en-US" sz="1200" b="0" i="0" u="none" strike="noStrike" kern="1200" cap="none" spc="-114"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25" normalizeH="0" baseline="0" noProof="0" dirty="0">
                <a:ln>
                  <a:noFill/>
                </a:ln>
                <a:solidFill>
                  <a:srgbClr val="009FB9"/>
                </a:solidFill>
                <a:effectLst/>
                <a:uLnTx/>
                <a:uFillTx/>
                <a:latin typeface="Arial" panose="020B0604020202020204" pitchFamily="34" charset="0"/>
                <a:cs typeface="Arial" panose="020B0604020202020204" pitchFamily="34" charset="0"/>
              </a:rPr>
              <a:t>fun</a:t>
            </a:r>
            <a:r>
              <a:rPr kumimoji="0" lang="en-US" sz="1200" b="0" i="0" u="none" strike="noStrike" kern="1200" cap="none" spc="20" normalizeH="0" baseline="0" noProof="0" dirty="0">
                <a:ln>
                  <a:noFill/>
                </a:ln>
                <a:solidFill>
                  <a:srgbClr val="009FB9"/>
                </a:solidFill>
                <a:effectLst/>
                <a:uLnTx/>
                <a:uFillTx/>
                <a:latin typeface="Arial" panose="020B0604020202020204" pitchFamily="34" charset="0"/>
                <a:cs typeface="Arial" panose="020B0604020202020204" pitchFamily="34" charset="0"/>
              </a:rPr>
              <a:t>ctio</a:t>
            </a:r>
            <a:r>
              <a:rPr kumimoji="0" lang="en-US" sz="1200" b="0" i="0" u="none" strike="noStrike" kern="1200" cap="none" spc="45" normalizeH="0" baseline="0" noProof="0" dirty="0">
                <a:ln>
                  <a:noFill/>
                </a:ln>
                <a:solidFill>
                  <a:srgbClr val="009FB9"/>
                </a:solidFill>
                <a:effectLst/>
                <a:uLnTx/>
                <a:uFillTx/>
                <a:latin typeface="Arial" panose="020B0604020202020204" pitchFamily="34" charset="0"/>
                <a:cs typeface="Arial" panose="020B0604020202020204" pitchFamily="34" charset="0"/>
              </a:rPr>
              <a:t>n</a:t>
            </a:r>
            <a:r>
              <a:rPr kumimoji="0" lang="en-US" sz="1200" b="0" i="0" u="none" strike="noStrike" kern="1200" cap="none" spc="-15" normalizeH="0" baseline="0" noProof="0" dirty="0">
                <a:ln>
                  <a:noFill/>
                </a:ln>
                <a:solidFill>
                  <a:srgbClr val="009FB9"/>
                </a:solidFill>
                <a:effectLst/>
                <a:uLnTx/>
                <a:uFillTx/>
                <a:latin typeface="Arial" panose="020B0604020202020204" pitchFamily="34" charset="0"/>
                <a:cs typeface="Arial" panose="020B0604020202020204" pitchFamily="34" charset="0"/>
              </a:rPr>
              <a:t>a</a:t>
            </a:r>
            <a:r>
              <a:rPr kumimoji="0" lang="en-US" sz="1200" b="0" i="0" u="none" strike="noStrike" kern="1200" cap="none" spc="-5" normalizeH="0" baseline="0" noProof="0" dirty="0">
                <a:ln>
                  <a:noFill/>
                </a:ln>
                <a:solidFill>
                  <a:srgbClr val="009FB9"/>
                </a:solidFill>
                <a:effectLst/>
                <a:uLnTx/>
                <a:uFillTx/>
                <a:latin typeface="Arial" panose="020B0604020202020204" pitchFamily="34" charset="0"/>
                <a:cs typeface="Arial" panose="020B0604020202020204" pitchFamily="34" charset="0"/>
              </a:rPr>
              <a:t>li</a:t>
            </a:r>
            <a:r>
              <a:rPr kumimoji="0" lang="en-US" sz="1200" b="0" i="0" u="none" strike="noStrike" kern="1200" cap="none" spc="5" normalizeH="0" baseline="0" noProof="0" dirty="0">
                <a:ln>
                  <a:noFill/>
                </a:ln>
                <a:solidFill>
                  <a:srgbClr val="009FB9"/>
                </a:solidFill>
                <a:effectLst/>
                <a:uLnTx/>
                <a:uFillTx/>
                <a:latin typeface="Arial" panose="020B0604020202020204" pitchFamily="34" charset="0"/>
                <a:cs typeface="Arial" panose="020B0604020202020204" pitchFamily="34" charset="0"/>
              </a:rPr>
              <a:t>t</a:t>
            </a:r>
            <a:r>
              <a:rPr kumimoji="0" lang="en-US" sz="1200" b="0" i="0" u="none" strike="noStrike" kern="1200" cap="none" spc="-160" normalizeH="0" baseline="0" noProof="0" dirty="0">
                <a:ln>
                  <a:noFill/>
                </a:ln>
                <a:solidFill>
                  <a:srgbClr val="009FB9"/>
                </a:solidFill>
                <a:effectLst/>
                <a:uLnTx/>
                <a:uFillTx/>
                <a:latin typeface="Arial" panose="020B0604020202020204" pitchFamily="34" charset="0"/>
                <a:cs typeface="Arial" panose="020B0604020202020204" pitchFamily="34" charset="0"/>
              </a:rPr>
              <a:t>y;</a:t>
            </a:r>
            <a:endParaRPr lang="ka-GE" sz="1200" dirty="0">
              <a:solidFill>
                <a:srgbClr val="009FB9"/>
              </a:solidFill>
              <a:latin typeface="Bahnschrift" panose="020B0502040204020203" pitchFamily="34" charset="0"/>
              <a:cs typeface="Arial" panose="020B0604020202020204" pitchFamily="34" charset="0"/>
            </a:endParaRP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lang="en-US" sz="1200" spc="25" dirty="0">
                <a:solidFill>
                  <a:srgbClr val="009FB9"/>
                </a:solidFill>
                <a:latin typeface="Arial" panose="020B0604020202020204" pitchFamily="34" charset="0"/>
                <a:cs typeface="Arial" panose="020B0604020202020204" pitchFamily="34" charset="0"/>
              </a:rPr>
              <a:t>Create a platform of multi-usage and informational, to ensure returning customers and high retention rate</a:t>
            </a: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9FB9"/>
                </a:solidFill>
                <a:effectLst/>
                <a:uLnTx/>
                <a:uFillTx/>
                <a:latin typeface="Arial" panose="020B0604020202020204" pitchFamily="34" charset="0"/>
                <a:cs typeface="Arial" panose="020B0604020202020204" pitchFamily="34" charset="0"/>
              </a:rPr>
              <a:t>Create</a:t>
            </a:r>
            <a:r>
              <a:rPr kumimoji="0" lang="en-US" sz="1200" b="0" i="0" u="none" strike="noStrike" kern="1200" cap="none" spc="-12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20" normalizeH="0" baseline="0" noProof="0" dirty="0">
                <a:ln>
                  <a:noFill/>
                </a:ln>
                <a:solidFill>
                  <a:srgbClr val="009FB9"/>
                </a:solidFill>
                <a:effectLst/>
                <a:uLnTx/>
                <a:uFillTx/>
                <a:latin typeface="Arial" panose="020B0604020202020204" pitchFamily="34" charset="0"/>
                <a:cs typeface="Arial" panose="020B0604020202020204" pitchFamily="34" charset="0"/>
              </a:rPr>
              <a:t>emotional</a:t>
            </a:r>
            <a:r>
              <a:rPr kumimoji="0" lang="en-US" sz="1200" b="0" i="0" u="none" strike="noStrike" kern="1200" cap="none" spc="-12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10" normalizeH="0" baseline="0" noProof="0" dirty="0">
                <a:ln>
                  <a:noFill/>
                </a:ln>
                <a:solidFill>
                  <a:srgbClr val="009FB9"/>
                </a:solidFill>
                <a:effectLst/>
                <a:uLnTx/>
                <a:uFillTx/>
                <a:latin typeface="Arial" panose="020B0604020202020204" pitchFamily="34" charset="0"/>
                <a:cs typeface="Arial" panose="020B0604020202020204" pitchFamily="34" charset="0"/>
              </a:rPr>
              <a:t>impact/impression</a:t>
            </a:r>
            <a:r>
              <a:rPr kumimoji="0" lang="en-US" sz="1200" b="0" i="0" u="none" strike="noStrike" kern="1200" cap="none" spc="-12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30" normalizeH="0" baseline="0" noProof="0" dirty="0">
                <a:ln>
                  <a:noFill/>
                </a:ln>
                <a:solidFill>
                  <a:srgbClr val="009FB9"/>
                </a:solidFill>
                <a:effectLst/>
                <a:uLnTx/>
                <a:uFillTx/>
                <a:latin typeface="Arial" panose="020B0604020202020204" pitchFamily="34" charset="0"/>
                <a:cs typeface="Arial" panose="020B0604020202020204" pitchFamily="34" charset="0"/>
              </a:rPr>
              <a:t>and</a:t>
            </a:r>
            <a:r>
              <a:rPr kumimoji="0" lang="en-US" sz="1200" b="0" i="0" u="none" strike="noStrike" kern="1200" cap="none" spc="-90"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40" normalizeH="0" baseline="0" noProof="0" dirty="0">
                <a:ln>
                  <a:noFill/>
                </a:ln>
                <a:solidFill>
                  <a:srgbClr val="009FB9"/>
                </a:solidFill>
                <a:effectLst/>
                <a:uLnTx/>
                <a:uFillTx/>
                <a:latin typeface="Arial" panose="020B0604020202020204" pitchFamily="34" charset="0"/>
                <a:cs typeface="Arial" panose="020B0604020202020204" pitchFamily="34" charset="0"/>
              </a:rPr>
              <a:t>bonding</a:t>
            </a:r>
            <a:r>
              <a:rPr kumimoji="0" lang="en-US" sz="1200" b="0" i="0" u="none" strike="noStrike" kern="1200" cap="none" spc="-8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30" normalizeH="0" baseline="0" noProof="0" dirty="0">
                <a:ln>
                  <a:noFill/>
                </a:ln>
                <a:solidFill>
                  <a:srgbClr val="009FB9"/>
                </a:solidFill>
                <a:effectLst/>
                <a:uLnTx/>
                <a:uFillTx/>
                <a:latin typeface="Arial" panose="020B0604020202020204" pitchFamily="34" charset="0"/>
                <a:cs typeface="Arial" panose="020B0604020202020204" pitchFamily="34" charset="0"/>
              </a:rPr>
              <a:t>between</a:t>
            </a:r>
            <a:r>
              <a:rPr lang="ka-GE" sz="1200" dirty="0">
                <a:solidFill>
                  <a:srgbClr val="009FB9"/>
                </a:solidFill>
                <a:latin typeface="Bahnschrift" panose="020B0502040204020203" pitchFamily="34" charset="0"/>
                <a:cs typeface="Arial" panose="020B0604020202020204" pitchFamily="34" charset="0"/>
              </a:rPr>
              <a:t> </a:t>
            </a:r>
            <a:r>
              <a:rPr kumimoji="0" lang="en-US" sz="1200" b="0" i="0" u="none" strike="noStrike" kern="1200" cap="none" spc="15" normalizeH="0" baseline="0" noProof="0" dirty="0">
                <a:ln>
                  <a:noFill/>
                </a:ln>
                <a:solidFill>
                  <a:srgbClr val="009FB9"/>
                </a:solidFill>
                <a:effectLst/>
                <a:uLnTx/>
                <a:uFillTx/>
                <a:latin typeface="Arial" panose="020B0604020202020204" pitchFamily="34" charset="0"/>
                <a:cs typeface="Arial" panose="020B0604020202020204" pitchFamily="34" charset="0"/>
              </a:rPr>
              <a:t>TBILISI MALL </a:t>
            </a:r>
            <a:r>
              <a:rPr kumimoji="0" lang="en-US" sz="1200" b="0" i="0" u="none" strike="noStrike" kern="1200" cap="none" spc="-13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20" normalizeH="0" baseline="0" noProof="0" dirty="0">
                <a:ln>
                  <a:noFill/>
                </a:ln>
                <a:solidFill>
                  <a:srgbClr val="009FB9"/>
                </a:solidFill>
                <a:effectLst/>
                <a:uLnTx/>
                <a:uFillTx/>
                <a:latin typeface="Arial" panose="020B0604020202020204" pitchFamily="34" charset="0"/>
                <a:cs typeface="Arial" panose="020B0604020202020204" pitchFamily="34" charset="0"/>
              </a:rPr>
              <a:t>positioning</a:t>
            </a:r>
            <a:r>
              <a:rPr kumimoji="0" lang="en-US" sz="1200" b="0" i="0" u="none" strike="noStrike" kern="1200" cap="none" spc="-114"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30" normalizeH="0" baseline="0" noProof="0" dirty="0">
                <a:ln>
                  <a:noFill/>
                </a:ln>
                <a:solidFill>
                  <a:srgbClr val="009FB9"/>
                </a:solidFill>
                <a:effectLst/>
                <a:uLnTx/>
                <a:uFillTx/>
                <a:latin typeface="Arial" panose="020B0604020202020204" pitchFamily="34" charset="0"/>
                <a:cs typeface="Arial" panose="020B0604020202020204" pitchFamily="34" charset="0"/>
              </a:rPr>
              <a:t>and</a:t>
            </a:r>
            <a:r>
              <a:rPr kumimoji="0" lang="en-US" sz="1200" b="0" i="0" u="none" strike="noStrike" kern="1200" cap="none" spc="-95" normalizeH="0" baseline="0" noProof="0" dirty="0">
                <a:ln>
                  <a:noFill/>
                </a:ln>
                <a:solidFill>
                  <a:srgbClr val="009FB9"/>
                </a:solidFill>
                <a:effectLst/>
                <a:uLnTx/>
                <a:uFillTx/>
                <a:latin typeface="Arial" panose="020B0604020202020204" pitchFamily="34" charset="0"/>
                <a:cs typeface="Arial" panose="020B0604020202020204" pitchFamily="34" charset="0"/>
              </a:rPr>
              <a:t> </a:t>
            </a:r>
            <a:r>
              <a:rPr kumimoji="0" lang="en-US" sz="1200" b="0" i="0" u="none" strike="noStrike" kern="1200" cap="none" spc="25" normalizeH="0" baseline="0" noProof="0" dirty="0">
                <a:ln>
                  <a:noFill/>
                </a:ln>
                <a:solidFill>
                  <a:srgbClr val="009FB9"/>
                </a:solidFill>
                <a:effectLst/>
                <a:uLnTx/>
                <a:uFillTx/>
                <a:latin typeface="Arial" panose="020B0604020202020204" pitchFamily="34" charset="0"/>
                <a:cs typeface="Arial" panose="020B0604020202020204" pitchFamily="34" charset="0"/>
              </a:rPr>
              <a:t>consumer</a:t>
            </a: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25" normalizeH="0" baseline="0" noProof="0" dirty="0">
              <a:ln>
                <a:noFill/>
              </a:ln>
              <a:solidFill>
                <a:srgbClr val="009FB9"/>
              </a:solidFill>
              <a:effectLst/>
              <a:uLnTx/>
              <a:uFillTx/>
              <a:latin typeface="Arial" panose="020B0604020202020204" pitchFamily="34" charset="0"/>
              <a:cs typeface="Arial" panose="020B0604020202020204" pitchFamily="34" charset="0"/>
            </a:endParaRP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lang="en-US" sz="1200" spc="25" dirty="0">
              <a:solidFill>
                <a:srgbClr val="009FB9"/>
              </a:solidFill>
              <a:latin typeface="Arial" panose="020B0604020202020204" pitchFamily="34" charset="0"/>
              <a:cs typeface="Arial" panose="020B0604020202020204" pitchFamily="34" charset="0"/>
            </a:endParaRPr>
          </a:p>
          <a:p>
            <a:pPr marL="298450" marR="1127125"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lang="en-US" sz="1200" spc="25"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WEBSITE OBJECTIVE</a:t>
            </a:r>
          </a:p>
          <a:p>
            <a:pPr marL="298450" marR="1127125" indent="-285750">
              <a:lnSpc>
                <a:spcPct val="120000"/>
              </a:lnSpc>
              <a:spcBef>
                <a:spcPts val="0"/>
              </a:spcBef>
              <a:buFont typeface="Wingdings" panose="05000000000000000000" pitchFamily="2" charset="2"/>
              <a:buChar char="ü"/>
              <a:defRPr/>
            </a:pPr>
            <a:r>
              <a:rPr lang="en-US" sz="1200" dirty="0">
                <a:solidFill>
                  <a:srgbClr val="009FB9"/>
                </a:solidFill>
                <a:latin typeface="Arial" panose="020B0604020202020204" pitchFamily="34" charset="0"/>
                <a:cs typeface="Arial" panose="020B0604020202020204" pitchFamily="34" charset="0"/>
              </a:rPr>
              <a:t>Establish brand perception as a contemporary and tech-savvy</a:t>
            </a:r>
          </a:p>
          <a:p>
            <a:pPr marL="298450" marR="1127125" indent="-285750">
              <a:lnSpc>
                <a:spcPct val="120000"/>
              </a:lnSpc>
              <a:spcBef>
                <a:spcPts val="0"/>
              </a:spcBef>
              <a:buFont typeface="Wingdings" panose="05000000000000000000" pitchFamily="2" charset="2"/>
              <a:buChar char="ü"/>
              <a:defRPr/>
            </a:pPr>
            <a:r>
              <a:rPr lang="en-US" sz="1200" dirty="0">
                <a:solidFill>
                  <a:srgbClr val="009FB9"/>
                </a:solidFill>
                <a:latin typeface="Arial" panose="020B0604020202020204" pitchFamily="34" charset="0"/>
                <a:cs typeface="Arial" panose="020B0604020202020204" pitchFamily="34" charset="0"/>
              </a:rPr>
              <a:t>Improve holistic online presence with a responsive and accessible platform</a:t>
            </a:r>
          </a:p>
          <a:p>
            <a:pPr marL="298450" marR="1127125" indent="-285750">
              <a:lnSpc>
                <a:spcPct val="120000"/>
              </a:lnSpc>
              <a:spcBef>
                <a:spcPts val="0"/>
              </a:spcBef>
              <a:buFont typeface="Wingdings" panose="05000000000000000000" pitchFamily="2" charset="2"/>
              <a:buChar char="ü"/>
              <a:defRPr/>
            </a:pPr>
            <a:r>
              <a:rPr lang="en-US" sz="1200" dirty="0">
                <a:solidFill>
                  <a:srgbClr val="009FB9"/>
                </a:solidFill>
                <a:latin typeface="Arial" panose="020B0604020202020204" pitchFamily="34" charset="0"/>
                <a:cs typeface="Arial" panose="020B0604020202020204" pitchFamily="34" charset="0"/>
              </a:rPr>
              <a:t>Become a source of key information – deliver key information on stores, events, services and accessibility to consumers</a:t>
            </a:r>
          </a:p>
          <a:p>
            <a:pPr marL="12700" marR="1127125" lvl="0" indent="0" algn="l" defTabSz="914400" rtl="0" eaLnBrk="1" fontAlgn="auto" latinLnBrk="0" hangingPunct="1">
              <a:lnSpc>
                <a:spcPct val="120000"/>
              </a:lnSpc>
              <a:spcBef>
                <a:spcPts val="0"/>
              </a:spcBef>
              <a:spcAft>
                <a:spcPts val="0"/>
              </a:spcAft>
              <a:buClrTx/>
              <a:buSzTx/>
              <a:buNone/>
              <a:tabLst/>
              <a:defRPr/>
            </a:pPr>
            <a:endParaRPr lang="en-US" sz="1200" spc="25" dirty="0">
              <a:solidFill>
                <a:srgbClr val="009FB9"/>
              </a:solidFill>
              <a:latin typeface="Arial" panose="020B0604020202020204" pitchFamily="34" charset="0"/>
              <a:cs typeface="Arial" panose="020B0604020202020204" pitchFamily="34" charset="0"/>
            </a:endParaRPr>
          </a:p>
          <a:p>
            <a:pPr marL="1371600" lvl="2" indent="-317500">
              <a:spcBef>
                <a:spcPts val="1000"/>
              </a:spcBef>
              <a:buClr>
                <a:srgbClr val="505050"/>
              </a:buClr>
              <a:buSzPts val="1400"/>
              <a:buFont typeface="Montserrat"/>
              <a:buChar char="○"/>
            </a:pPr>
            <a:endParaRPr lang="en-US" sz="1200" dirty="0">
              <a:solidFill>
                <a:srgbClr val="009FB9"/>
              </a:solidFill>
              <a:latin typeface="Arial" panose="020B0604020202020204" pitchFamily="34" charset="0"/>
              <a:ea typeface="Montserrat"/>
              <a:cs typeface="Arial" panose="020B0604020202020204" pitchFamily="34" charset="0"/>
              <a:sym typeface="Montserrat"/>
            </a:endParaRPr>
          </a:p>
          <a:p>
            <a:pPr marL="1371600" lvl="2" indent="-317500">
              <a:spcBef>
                <a:spcPts val="1000"/>
              </a:spcBef>
              <a:buClr>
                <a:srgbClr val="505050"/>
              </a:buClr>
              <a:buSzPts val="1400"/>
              <a:buFont typeface="Montserrat"/>
              <a:buChar char="○"/>
            </a:pPr>
            <a:endParaRPr lang="en-GB" sz="1200" dirty="0">
              <a:solidFill>
                <a:srgbClr val="009FB9"/>
              </a:solidFill>
              <a:latin typeface="Arial" panose="020B0604020202020204" pitchFamily="34" charset="0"/>
              <a:ea typeface="Montserrat"/>
              <a:cs typeface="Arial" panose="020B0604020202020204" pitchFamily="34" charset="0"/>
              <a:sym typeface="Montserrat"/>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1028" name="Picture 4" descr="Australian shopping mall saves energy while reducing equipment runtime">
            <a:extLst>
              <a:ext uri="{FF2B5EF4-FFF2-40B4-BE49-F238E27FC236}">
                <a16:creationId xmlns:a16="http://schemas.microsoft.com/office/drawing/2014/main" id="{3F08C594-4520-5DE9-3357-DFC91E97A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568"/>
          <a:stretch/>
        </p:blipFill>
        <p:spPr bwMode="auto">
          <a:xfrm>
            <a:off x="8540312" y="5465930"/>
            <a:ext cx="3651688" cy="139207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6156"/>
          <a:stretch/>
        </p:blipFill>
        <p:spPr>
          <a:xfrm flipV="1">
            <a:off x="8729525" y="4639405"/>
            <a:ext cx="2067689" cy="484073"/>
          </a:xfrm>
          <a:prstGeom prst="rect">
            <a:avLst/>
          </a:prstGeom>
        </p:spPr>
      </p:pic>
      <p:pic>
        <p:nvPicPr>
          <p:cNvPr id="1032" name="Picture 8" descr="44 个S 商场shopping mall 点子">
            <a:extLst>
              <a:ext uri="{FF2B5EF4-FFF2-40B4-BE49-F238E27FC236}">
                <a16:creationId xmlns:a16="http://schemas.microsoft.com/office/drawing/2014/main" id="{C3C93DBA-1AF0-9CE2-9BCD-DF42FE97B1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128" r="23397"/>
          <a:stretch/>
        </p:blipFill>
        <p:spPr bwMode="auto">
          <a:xfrm>
            <a:off x="8543308" y="1888843"/>
            <a:ext cx="1521050" cy="3581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llery of ARG Shopping Mall / ARSH 4D Studio - 17 | Shopping mall design,  Shopping mall architecture, Shopping center architecture">
            <a:extLst>
              <a:ext uri="{FF2B5EF4-FFF2-40B4-BE49-F238E27FC236}">
                <a16:creationId xmlns:a16="http://schemas.microsoft.com/office/drawing/2014/main" id="{EFE0DA86-D3C1-4AFD-35E9-4A2628050C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7985" y="1914585"/>
            <a:ext cx="2510604" cy="35513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stralian shopping mall saves energy while reducing equipment runtime">
            <a:extLst>
              <a:ext uri="{FF2B5EF4-FFF2-40B4-BE49-F238E27FC236}">
                <a16:creationId xmlns:a16="http://schemas.microsoft.com/office/drawing/2014/main" id="{A4E79799-0693-F199-60C1-3F71177E28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4194" y="0"/>
            <a:ext cx="3637806" cy="191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9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193154"/>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INTRODUCTION</a:t>
            </a:r>
          </a:p>
          <a:p>
            <a:pPr>
              <a:defRPr/>
            </a:pPr>
            <a:r>
              <a:rPr lang="en-US" sz="1400" dirty="0">
                <a:solidFill>
                  <a:srgbClr val="009DB8"/>
                </a:solidFill>
                <a:latin typeface="Anton" pitchFamily="2" charset="0"/>
              </a:rPr>
              <a:t>Functionalities/Structure</a:t>
            </a:r>
          </a:p>
        </p:txBody>
      </p:sp>
      <p:sp>
        <p:nvSpPr>
          <p:cNvPr id="6" name="TextBox 5">
            <a:extLst>
              <a:ext uri="{FF2B5EF4-FFF2-40B4-BE49-F238E27FC236}">
                <a16:creationId xmlns:a16="http://schemas.microsoft.com/office/drawing/2014/main" id="{D3B3158B-1761-BDCF-AF5C-96F4AFBBD224}"/>
              </a:ext>
            </a:extLst>
          </p:cNvPr>
          <p:cNvSpPr txBox="1"/>
          <p:nvPr/>
        </p:nvSpPr>
        <p:spPr>
          <a:xfrm>
            <a:off x="466895" y="1246864"/>
            <a:ext cx="5027320" cy="4628960"/>
          </a:xfrm>
          <a:prstGeom prst="rect">
            <a:avLst/>
          </a:prstGeom>
          <a:noFill/>
        </p:spPr>
        <p:txBody>
          <a:bodyPr wrap="square">
            <a:spAutoFit/>
          </a:bodyPr>
          <a:lstStyle/>
          <a:p>
            <a:pPr marL="457200" lvl="0" indent="0" algn="l" rtl="0">
              <a:spcBef>
                <a:spcPts val="0"/>
              </a:spcBef>
              <a:spcAft>
                <a:spcPts val="0"/>
              </a:spcAft>
              <a:buNone/>
            </a:pPr>
            <a:endParaRPr lang="en-GB" sz="12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ABOUT US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Tbilisi Mall / Leasing / Frequently Asked questions</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SHOPPING</a:t>
            </a:r>
          </a:p>
          <a:p>
            <a:pPr marL="12700" marR="1127125" lvl="0" algn="l" defTabSz="914400" rtl="0" eaLnBrk="1" fontAlgn="auto" latinLnBrk="0" hangingPunct="1">
              <a:lnSpc>
                <a:spcPct val="120000"/>
              </a:lnSpc>
              <a:spcBef>
                <a:spcPts val="0"/>
              </a:spcBef>
              <a:spcAft>
                <a:spcPts val="0"/>
              </a:spcAft>
              <a:buClrTx/>
              <a:buSzTx/>
              <a:tabLst/>
              <a:defRPr/>
            </a:pPr>
            <a:r>
              <a:rPr lang="en-US" sz="1200" spc="25" dirty="0">
                <a:solidFill>
                  <a:srgbClr val="009FB9"/>
                </a:solidFill>
                <a:latin typeface="Arial" panose="020B0604020202020204" pitchFamily="34" charset="0"/>
                <a:cs typeface="Arial" panose="020B0604020202020204" pitchFamily="34" charset="0"/>
              </a:rPr>
              <a:t>Apparel / Toys / Health and beauty / Electronics / Optics / Specialty Stores </a:t>
            </a:r>
            <a:r>
              <a:rPr lang="en-US" sz="1200" spc="25" dirty="0" err="1">
                <a:solidFill>
                  <a:srgbClr val="009FB9"/>
                </a:solidFill>
                <a:latin typeface="Arial" panose="020B0604020202020204" pitchFamily="34" charset="0"/>
                <a:cs typeface="Arial" panose="020B0604020202020204" pitchFamily="34" charset="0"/>
              </a:rPr>
              <a:t>etc</a:t>
            </a:r>
            <a:endParaRPr lang="en-US" sz="1200" spc="25" dirty="0">
              <a:solidFill>
                <a:srgbClr val="009FB9"/>
              </a:solidFill>
              <a:latin typeface="Arial" panose="020B0604020202020204" pitchFamily="34" charset="0"/>
              <a:cs typeface="Arial" panose="020B0604020202020204" pitchFamily="34" charset="0"/>
            </a:endParaRPr>
          </a:p>
          <a:p>
            <a:pPr marL="12700" marR="1127125" lvl="0" algn="l" defTabSz="914400" rtl="0" eaLnBrk="1" fontAlgn="auto" latinLnBrk="0" hangingPunct="1">
              <a:lnSpc>
                <a:spcPct val="120000"/>
              </a:lnSpc>
              <a:spcBef>
                <a:spcPts val="0"/>
              </a:spcBef>
              <a:spcAft>
                <a:spcPts val="0"/>
              </a:spcAft>
              <a:buClrTx/>
              <a:buSzTx/>
              <a:tabLst/>
              <a:defRPr/>
            </a:pPr>
            <a:endParaRPr lang="en-US" sz="1200" spc="25"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ENTERTAINMENT</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Cinema / Zootopia / Bowling </a:t>
            </a:r>
          </a:p>
          <a:p>
            <a:pPr marL="298450" marR="1127125" indent="-285750">
              <a:lnSpc>
                <a:spcPct val="120000"/>
              </a:lnSpc>
              <a:spcBef>
                <a:spcPts val="0"/>
              </a:spcBef>
              <a:buFont typeface="Wingdings" panose="05000000000000000000" pitchFamily="2" charset="2"/>
              <a:buChar char="ü"/>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DINNING</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Fast food / Georgian / Café / Restaurant</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SERVICES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Bank / Beauty Salon / Exchange </a:t>
            </a:r>
            <a:r>
              <a:rPr lang="en-US" sz="1200" dirty="0" err="1">
                <a:solidFill>
                  <a:srgbClr val="009FB9"/>
                </a:solidFill>
                <a:latin typeface="Arial" panose="020B0604020202020204" pitchFamily="34" charset="0"/>
                <a:cs typeface="Arial" panose="020B0604020202020204" pitchFamily="34" charset="0"/>
              </a:rPr>
              <a:t>etc</a:t>
            </a: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OFFERS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Promotions / New Collections </a:t>
            </a:r>
            <a:r>
              <a:rPr lang="en-US" sz="1200" dirty="0" err="1">
                <a:solidFill>
                  <a:srgbClr val="009FB9"/>
                </a:solidFill>
                <a:latin typeface="Arial" panose="020B0604020202020204" pitchFamily="34" charset="0"/>
                <a:cs typeface="Arial" panose="020B0604020202020204" pitchFamily="34" charset="0"/>
              </a:rPr>
              <a:t>etc</a:t>
            </a: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endParaRPr lang="en-US" sz="1200" dirty="0">
              <a:solidFill>
                <a:srgbClr val="009FB9"/>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3" name="TextBox 2">
            <a:extLst>
              <a:ext uri="{FF2B5EF4-FFF2-40B4-BE49-F238E27FC236}">
                <a16:creationId xmlns:a16="http://schemas.microsoft.com/office/drawing/2014/main" id="{65282E5F-CF48-C467-2A4E-C2AAF52C39C7}"/>
              </a:ext>
            </a:extLst>
          </p:cNvPr>
          <p:cNvSpPr txBox="1"/>
          <p:nvPr/>
        </p:nvSpPr>
        <p:spPr>
          <a:xfrm>
            <a:off x="4328982" y="1340415"/>
            <a:ext cx="4737609" cy="5088765"/>
          </a:xfrm>
          <a:prstGeom prst="rect">
            <a:avLst/>
          </a:prstGeom>
          <a:noFill/>
        </p:spPr>
        <p:txBody>
          <a:bodyPr wrap="square">
            <a:spAutoFit/>
          </a:bodyPr>
          <a:lstStyle/>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CONTACT</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Address / How to get there / Working hours / Number</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MAP</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Map Per each floor and per filters (stores, entertainment, services </a:t>
            </a:r>
            <a:r>
              <a:rPr lang="en-US" sz="1200" dirty="0" err="1">
                <a:solidFill>
                  <a:srgbClr val="009FB9"/>
                </a:solidFill>
                <a:latin typeface="Arial" panose="020B0604020202020204" pitchFamily="34" charset="0"/>
                <a:cs typeface="Arial" panose="020B0604020202020204" pitchFamily="34" charset="0"/>
              </a:rPr>
              <a:t>etc</a:t>
            </a:r>
            <a:r>
              <a:rPr lang="en-US" sz="1200" dirty="0">
                <a:solidFill>
                  <a:srgbClr val="009FB9"/>
                </a:solidFill>
                <a:latin typeface="Arial" panose="020B0604020202020204" pitchFamily="34" charset="0"/>
                <a:cs typeface="Arial" panose="020B0604020202020204" pitchFamily="34" charset="0"/>
              </a:rPr>
              <a:t>)</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NEWS</a:t>
            </a:r>
          </a:p>
          <a:p>
            <a:pPr marL="12700" marR="1127125">
              <a:lnSpc>
                <a:spcPct val="120000"/>
              </a:lnSpc>
              <a:spcBef>
                <a:spcPts val="0"/>
              </a:spcBef>
              <a:defRPr/>
            </a:pPr>
            <a:r>
              <a:rPr lang="en-US" sz="1200" dirty="0">
                <a:solidFill>
                  <a:srgbClr val="009FB9"/>
                </a:solidFill>
                <a:latin typeface="Arial" panose="020B0604020202020204" pitchFamily="34" charset="0"/>
                <a:cs typeface="Arial" panose="020B0604020202020204" pitchFamily="34" charset="0"/>
              </a:rPr>
              <a:t>News/Press-releases</a:t>
            </a: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SOCIAL ICONS</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GIFT CARD </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SUBSCRIBE FIELD</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r>
              <a:rPr lang="en-GB" sz="1400" b="1" dirty="0">
                <a:solidFill>
                  <a:srgbClr val="009FB9"/>
                </a:solidFill>
                <a:latin typeface="Arial" panose="020B0604020202020204" pitchFamily="34" charset="0"/>
                <a:ea typeface="Montserrat"/>
                <a:cs typeface="Arial" panose="020B0604020202020204" pitchFamily="34" charset="0"/>
                <a:sym typeface="Montserrat"/>
              </a:rPr>
              <a:t>LEGAL PAGES</a:t>
            </a:r>
          </a:p>
          <a:p>
            <a:pPr marL="139700" marR="0" lvl="0" algn="l" rtl="0">
              <a:lnSpc>
                <a:spcPct val="100000"/>
              </a:lnSpc>
              <a:spcBef>
                <a:spcPts val="0"/>
              </a:spcBef>
              <a:spcAft>
                <a:spcPts val="0"/>
              </a:spcAft>
              <a:buClr>
                <a:srgbClr val="000000"/>
              </a:buClr>
              <a:buSzPts val="1400"/>
            </a:pPr>
            <a:r>
              <a:rPr lang="en-US" sz="1400" dirty="0">
                <a:solidFill>
                  <a:srgbClr val="009FB9"/>
                </a:solidFill>
                <a:latin typeface="Arial" panose="020B0604020202020204" pitchFamily="34" charset="0"/>
                <a:cs typeface="Arial" panose="020B0604020202020204" pitchFamily="34" charset="0"/>
              </a:rPr>
              <a:t>Privacy policy / Terms &amp; Conditions</a:t>
            </a: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39700" marR="0" lvl="0" algn="l" rtl="0">
              <a:lnSpc>
                <a:spcPct val="100000"/>
              </a:lnSpc>
              <a:spcBef>
                <a:spcPts val="0"/>
              </a:spcBef>
              <a:spcAft>
                <a:spcPts val="0"/>
              </a:spcAft>
              <a:buClr>
                <a:srgbClr val="000000"/>
              </a:buClr>
              <a:buSzPts val="1400"/>
            </a:pPr>
            <a:endParaRPr lang="en-GB" sz="1400" b="1" dirty="0">
              <a:solidFill>
                <a:srgbClr val="009FB9"/>
              </a:solidFill>
              <a:latin typeface="Arial" panose="020B0604020202020204" pitchFamily="34" charset="0"/>
              <a:ea typeface="Montserrat"/>
              <a:cs typeface="Arial" panose="020B0604020202020204" pitchFamily="34" charset="0"/>
              <a:sym typeface="Montserrat"/>
            </a:endParaRPr>
          </a:p>
          <a:p>
            <a:pPr marL="12700" marR="1127125">
              <a:lnSpc>
                <a:spcPct val="120000"/>
              </a:lnSpc>
              <a:spcBef>
                <a:spcPts val="0"/>
              </a:spcBef>
              <a:defRPr/>
            </a:pPr>
            <a:endParaRPr lang="en-US" sz="1200" dirty="0">
              <a:solidFill>
                <a:srgbClr val="009FB9"/>
              </a:solidFill>
              <a:latin typeface="Arial" panose="020B0604020202020204" pitchFamily="34" charset="0"/>
              <a:cs typeface="Arial" panose="020B0604020202020204" pitchFamily="34" charset="0"/>
            </a:endParaRPr>
          </a:p>
          <a:p>
            <a:pPr marL="12700" marR="1127125">
              <a:lnSpc>
                <a:spcPct val="120000"/>
              </a:lnSpc>
              <a:spcBef>
                <a:spcPts val="0"/>
              </a:spcBef>
              <a:defRPr/>
            </a:pPr>
            <a:endParaRPr lang="x-none" sz="12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D6565629-C55A-6E6A-10C3-724BE698939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6898"/>
          <a:stretch/>
        </p:blipFill>
        <p:spPr>
          <a:xfrm rot="5400000">
            <a:off x="7808637" y="2508227"/>
            <a:ext cx="6474209" cy="1822292"/>
          </a:xfrm>
          <a:prstGeom prst="rect">
            <a:avLst/>
          </a:prstGeom>
        </p:spPr>
      </p:pic>
      <p:pic>
        <p:nvPicPr>
          <p:cNvPr id="2054" name="Picture 6" descr="3d Curverd Wave Circular Background, Background, White, Architecture  Background Image And Wallpaper for Free Download">
            <a:extLst>
              <a:ext uri="{FF2B5EF4-FFF2-40B4-BE49-F238E27FC236}">
                <a16:creationId xmlns:a16="http://schemas.microsoft.com/office/drawing/2014/main" id="{C07B0854-A4A2-0A90-53C7-A67F390CE2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41" r="3428"/>
          <a:stretch/>
        </p:blipFill>
        <p:spPr bwMode="auto">
          <a:xfrm>
            <a:off x="8534608" y="0"/>
            <a:ext cx="36573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1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62523"/>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PROJECT SCOPE</a:t>
            </a:r>
          </a:p>
          <a:p>
            <a:pPr>
              <a:defRPr/>
            </a:pPr>
            <a:r>
              <a:rPr lang="en-US" sz="1400" dirty="0">
                <a:solidFill>
                  <a:srgbClr val="009DB8"/>
                </a:solidFill>
                <a:latin typeface="Anton" pitchFamily="2" charset="0"/>
              </a:rPr>
              <a:t>Functionalities/Structure</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6" name="TextBox 5">
            <a:extLst>
              <a:ext uri="{FF2B5EF4-FFF2-40B4-BE49-F238E27FC236}">
                <a16:creationId xmlns:a16="http://schemas.microsoft.com/office/drawing/2014/main" id="{D3B3158B-1761-BDCF-AF5C-96F4AFBBD224}"/>
              </a:ext>
            </a:extLst>
          </p:cNvPr>
          <p:cNvSpPr txBox="1"/>
          <p:nvPr/>
        </p:nvSpPr>
        <p:spPr>
          <a:xfrm>
            <a:off x="412875" y="884511"/>
            <a:ext cx="8154592" cy="6004977"/>
          </a:xfrm>
          <a:prstGeom prst="rect">
            <a:avLst/>
          </a:prstGeom>
          <a:noFill/>
        </p:spPr>
        <p:txBody>
          <a:bodyPr wrap="square">
            <a:spAutoFit/>
          </a:bodyPr>
          <a:lstStyle/>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propose informational architecture (incl. sematic core, website content structure) </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propose mechanic of roll-out and accessibility of brand innovative services and their communication within website  </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implement web design (layouts, animations, scripts)</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implement approach to content delivery – infographics, illustrations (to move from text to visual way of information delivery)</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roll out language instances (GE/EN) and connecting to e-commerce platforms</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Handle initial launch, testing, support and transferring site to technical service partner</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UI kit</a:t>
            </a:r>
          </a:p>
          <a:p>
            <a:pPr>
              <a:lnSpc>
                <a:spcPct val="107000"/>
              </a:lnSpc>
              <a:spcAft>
                <a:spcPts val="800"/>
              </a:spcAft>
              <a:buFont typeface="Wingdings" panose="05000000000000000000" pitchFamily="2" charset="2"/>
              <a:buChar char="§"/>
            </a:pPr>
            <a:r>
              <a:rPr lang="en-US" sz="1050" dirty="0">
                <a:solidFill>
                  <a:srgbClr val="009FB9"/>
                </a:solidFill>
                <a:latin typeface="Arial" panose="020B0604020202020204" pitchFamily="34" charset="0"/>
                <a:cs typeface="Arial" panose="020B0604020202020204" pitchFamily="34" charset="0"/>
              </a:rPr>
              <a:t>Develop and implement on-boarding and educational materials on how to work with the platform    </a:t>
            </a:r>
          </a:p>
          <a:p>
            <a:pPr marL="0" indent="0">
              <a:lnSpc>
                <a:spcPct val="107000"/>
              </a:lnSpc>
              <a:spcAft>
                <a:spcPts val="800"/>
              </a:spcAft>
              <a:buNone/>
            </a:pPr>
            <a:r>
              <a:rPr lang="en-US" sz="1050" dirty="0">
                <a:solidFill>
                  <a:srgbClr val="009FB9"/>
                </a:solidFill>
                <a:latin typeface="Arial" panose="020B0604020202020204" pitchFamily="34" charset="0"/>
                <a:ea typeface="Arial" panose="020B0604020202020204" pitchFamily="34" charset="0"/>
                <a:cs typeface="Arial" panose="020B0604020202020204" pitchFamily="34" charset="0"/>
              </a:rPr>
              <a:t>Select, prove and implement </a:t>
            </a:r>
            <a:r>
              <a:rPr lang="en-US" sz="1050" b="1" dirty="0">
                <a:solidFill>
                  <a:srgbClr val="009FB9"/>
                </a:solidFill>
                <a:latin typeface="Arial" panose="020B0604020202020204" pitchFamily="34" charset="0"/>
                <a:ea typeface="Arial" panose="020B0604020202020204" pitchFamily="34" charset="0"/>
                <a:cs typeface="Arial" panose="020B0604020202020204" pitchFamily="34" charset="0"/>
              </a:rPr>
              <a:t>CMS</a:t>
            </a:r>
            <a:r>
              <a:rPr lang="en-US" sz="1050" dirty="0">
                <a:solidFill>
                  <a:srgbClr val="009FB9"/>
                </a:solidFill>
                <a:latin typeface="Arial" panose="020B0604020202020204" pitchFamily="34" charset="0"/>
                <a:ea typeface="Arial" panose="020B0604020202020204" pitchFamily="34" charset="0"/>
                <a:cs typeface="Arial" panose="020B0604020202020204" pitchFamily="34" charset="0"/>
              </a:rPr>
              <a:t>: </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ea typeface="Arial" panose="020B0604020202020204" pitchFamily="34" charset="0"/>
                <a:cs typeface="Arial" panose="020B0604020202020204" pitchFamily="34" charset="0"/>
              </a:rPr>
              <a:t>SaaS, compliant with GDPR, CCPA, etc., including requirements for hosting and data processing </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ea typeface="Arial" panose="020B0604020202020204" pitchFamily="34" charset="0"/>
                <a:cs typeface="Arial" panose="020B0604020202020204" pitchFamily="34" charset="0"/>
              </a:rPr>
              <a:t>Easy to use and updateable by company employees (Digital manager, Brand manager)</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ea typeface="Arial" panose="020B0604020202020204" pitchFamily="34" charset="0"/>
                <a:cs typeface="Arial" panose="020B0604020202020204" pitchFamily="34" charset="0"/>
              </a:rPr>
              <a:t>Able to create and own content models / WEB or HTML templates for variable purpose: promotional page, content sections and pages, news, etc. Easy-to-use page constructor is desirable option. </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Clear workspace, administration and management roles (example - admin, content manager, etc.) for 50+ users </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Consumer Feedback form with source type selection option (Tech, Product, Packaging, Ads)</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Ability to integrate e-commerce APIs, example - Amazon API (buy button, product card, catalogue, etc.)</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GTM, GA, Facebook pixel integration differentiated by country version</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SEO friendly and ready (Google Search optimized)</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CDN friendly  </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Secure from outside threats</a:t>
            </a:r>
          </a:p>
          <a:p>
            <a:pPr marL="742950" lvl="1" indent="-285750">
              <a:lnSpc>
                <a:spcPct val="107000"/>
              </a:lnSpc>
              <a:spcAft>
                <a:spcPts val="800"/>
              </a:spcAft>
              <a:buFont typeface="Arial" panose="020B0604020202020204" pitchFamily="34" charset="0"/>
              <a:buChar char="•"/>
            </a:pPr>
            <a:r>
              <a:rPr lang="en-US" sz="1050" dirty="0">
                <a:solidFill>
                  <a:srgbClr val="009FB9"/>
                </a:solidFill>
                <a:latin typeface="Arial" panose="020B0604020202020204" pitchFamily="34" charset="0"/>
                <a:cs typeface="Arial" panose="020B0604020202020204" pitchFamily="34" charset="0"/>
              </a:rPr>
              <a:t>Scalability for future functional additions – Ecommerce, Personal Cabinet, Loyalty program, Blog, Additional pages with various purposes</a:t>
            </a:r>
          </a:p>
        </p:txBody>
      </p:sp>
      <p:pic>
        <p:nvPicPr>
          <p:cNvPr id="3076" name="Picture 4" descr="Page 190 | Architecture Design Background Images - Free Download on Freepik">
            <a:extLst>
              <a:ext uri="{FF2B5EF4-FFF2-40B4-BE49-F238E27FC236}">
                <a16:creationId xmlns:a16="http://schemas.microsoft.com/office/drawing/2014/main" id="{2E5553C5-8C82-DFAF-23D4-3B1D56DCB8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 t="12127" r="-208" b="9640"/>
          <a:stretch/>
        </p:blipFill>
        <p:spPr bwMode="auto">
          <a:xfrm rot="5400000">
            <a:off x="6976043" y="1656329"/>
            <a:ext cx="687228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1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62523"/>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DESIGN</a:t>
            </a:r>
          </a:p>
          <a:p>
            <a:pPr>
              <a:defRPr/>
            </a:pPr>
            <a:r>
              <a:rPr lang="en-US" sz="1400" dirty="0">
                <a:solidFill>
                  <a:srgbClr val="009DB8"/>
                </a:solidFill>
                <a:latin typeface="Anton" pitchFamily="2" charset="0"/>
              </a:rPr>
              <a:t>Functionalities/Structure</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6" name="TextBox 5">
            <a:extLst>
              <a:ext uri="{FF2B5EF4-FFF2-40B4-BE49-F238E27FC236}">
                <a16:creationId xmlns:a16="http://schemas.microsoft.com/office/drawing/2014/main" id="{D3B3158B-1761-BDCF-AF5C-96F4AFBBD224}"/>
              </a:ext>
            </a:extLst>
          </p:cNvPr>
          <p:cNvSpPr txBox="1"/>
          <p:nvPr/>
        </p:nvSpPr>
        <p:spPr>
          <a:xfrm>
            <a:off x="412876" y="950499"/>
            <a:ext cx="8067096" cy="5786199"/>
          </a:xfrm>
          <a:prstGeom prst="rect">
            <a:avLst/>
          </a:prstGeom>
          <a:noFill/>
        </p:spPr>
        <p:txBody>
          <a:bodyPr wrap="square">
            <a:spAutoFit/>
          </a:bodyPr>
          <a:lstStyle/>
          <a:p>
            <a:pPr marL="0" indent="0" algn="l">
              <a:buNone/>
            </a:pPr>
            <a:r>
              <a:rPr lang="en-US" sz="1400" dirty="0">
                <a:solidFill>
                  <a:srgbClr val="009FB9"/>
                </a:solidFill>
                <a:latin typeface="Arial" panose="020B0604020202020204" pitchFamily="34" charset="0"/>
                <a:cs typeface="Arial" panose="020B0604020202020204" pitchFamily="34" charset="0"/>
              </a:rPr>
              <a:t>TBILISI MALL web-site </a:t>
            </a:r>
            <a:r>
              <a:rPr lang="en-US" sz="1400" i="0" dirty="0">
                <a:solidFill>
                  <a:srgbClr val="009FB9"/>
                </a:solidFill>
                <a:effectLst/>
                <a:latin typeface="Arial" panose="020B0604020202020204" pitchFamily="34" charset="0"/>
                <a:cs typeface="Arial" panose="020B0604020202020204" pitchFamily="34" charset="0"/>
              </a:rPr>
              <a:t>design concept should prioritize user experience and aesthetics and </a:t>
            </a:r>
            <a:r>
              <a:rPr lang="en-US" sz="1400" dirty="0">
                <a:solidFill>
                  <a:srgbClr val="009FB9"/>
                </a:solidFill>
                <a:latin typeface="Arial" panose="020B0604020202020204" pitchFamily="34" charset="0"/>
                <a:cs typeface="Arial" panose="020B0604020202020204" pitchFamily="34" charset="0"/>
              </a:rPr>
              <a:t>should enhance the overall shopping experience for visitors with a</a:t>
            </a:r>
            <a:r>
              <a:rPr lang="en-US" sz="1400" i="0" dirty="0">
                <a:solidFill>
                  <a:srgbClr val="009FB9"/>
                </a:solidFill>
                <a:effectLst/>
                <a:latin typeface="Arial" panose="020B0604020202020204" pitchFamily="34" charset="0"/>
                <a:cs typeface="Arial" panose="020B0604020202020204" pitchFamily="34" charset="0"/>
              </a:rPr>
              <a:t> </a:t>
            </a:r>
            <a:r>
              <a:rPr lang="en-US" sz="1400" dirty="0">
                <a:solidFill>
                  <a:srgbClr val="009FB9"/>
                </a:solidFill>
                <a:latin typeface="Arial" panose="020B0604020202020204" pitchFamily="34" charset="0"/>
                <a:cs typeface="Arial" panose="020B0604020202020204" pitchFamily="34" charset="0"/>
              </a:rPr>
              <a:t>m</a:t>
            </a:r>
            <a:r>
              <a:rPr lang="en-US" sz="1400" i="0" dirty="0">
                <a:solidFill>
                  <a:srgbClr val="009FB9"/>
                </a:solidFill>
                <a:effectLst/>
                <a:latin typeface="Arial" panose="020B0604020202020204" pitchFamily="34" charset="0"/>
                <a:cs typeface="Arial" panose="020B0604020202020204" pitchFamily="34" charset="0"/>
              </a:rPr>
              <a:t>agical touch and Premium/Aspirational Look and feel</a:t>
            </a:r>
          </a:p>
          <a:p>
            <a:pPr marL="0" indent="0" algn="l">
              <a:buNone/>
            </a:pPr>
            <a:endParaRPr lang="en-US" sz="1200" i="0" dirty="0">
              <a:solidFill>
                <a:srgbClr val="009FB9"/>
              </a:solidFill>
              <a:effectLst/>
              <a:latin typeface="Arial" panose="020B0604020202020204" pitchFamily="34" charset="0"/>
              <a:cs typeface="Arial" panose="020B0604020202020204" pitchFamily="34" charset="0"/>
            </a:endParaRPr>
          </a:p>
          <a:p>
            <a:pPr marL="0" indent="0" algn="l">
              <a:buNone/>
            </a:pPr>
            <a:r>
              <a:rPr lang="en-US" sz="1600" b="1" dirty="0">
                <a:solidFill>
                  <a:srgbClr val="009FB9"/>
                </a:solidFill>
                <a:latin typeface="Arial" panose="020B0604020202020204" pitchFamily="34" charset="0"/>
                <a:cs typeface="Arial" panose="020B0604020202020204" pitchFamily="34" charset="0"/>
              </a:rPr>
              <a:t>KEY FEATURES &amp; DESIGN ELEMENTS</a:t>
            </a:r>
            <a:endParaRPr lang="en-US" sz="1600" b="1" i="0" dirty="0">
              <a:solidFill>
                <a:srgbClr val="009FB9"/>
              </a:solidFill>
              <a:effectLst/>
              <a:latin typeface="Arial" panose="020B0604020202020204" pitchFamily="34" charset="0"/>
              <a:cs typeface="Arial" panose="020B0604020202020204" pitchFamily="34" charset="0"/>
            </a:endParaRPr>
          </a:p>
          <a:p>
            <a:pPr marL="0" indent="0" algn="l">
              <a:buNone/>
            </a:pPr>
            <a:endParaRPr lang="en-US" sz="1200" i="0" dirty="0">
              <a:solidFill>
                <a:srgbClr val="009FB9"/>
              </a:solidFill>
              <a:effectLst/>
              <a:latin typeface="Arial" panose="020B0604020202020204" pitchFamily="34" charset="0"/>
              <a:cs typeface="Arial" panose="020B0604020202020204" pitchFamily="34" charset="0"/>
            </a:endParaRPr>
          </a:p>
          <a:p>
            <a:pPr>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Responsive design: Mobile first and optimized for all devices</a:t>
            </a:r>
          </a:p>
          <a:p>
            <a:endParaRPr lang="en-US" sz="1200" i="0" dirty="0">
              <a:solidFill>
                <a:srgbClr val="009FB9"/>
              </a:solidFill>
              <a:effectLst/>
              <a:latin typeface="Arial" panose="020B0604020202020204" pitchFamily="34" charset="0"/>
              <a:cs typeface="Arial" panose="020B0604020202020204" pitchFamily="34" charset="0"/>
            </a:endParaRPr>
          </a:p>
          <a:p>
            <a:pPr>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Clean and Simple Layout: A minimalist approach to design, with clean lines, simple typography, and easy-to-use navigation.</a:t>
            </a:r>
          </a:p>
          <a:p>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Strong Visuals: High-quality images and videos that showcase the brand and services should be prominently featured on the site.</a:t>
            </a:r>
          </a:p>
          <a:p>
            <a:pPr algn="l"/>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Interactive Elements: Interactive elements such as hover effects and dynamic scrolling can help make the site more engaging for visitors.</a:t>
            </a:r>
          </a:p>
          <a:p>
            <a:pPr algn="l"/>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Mobile-First Approach: With most of the internet traffic coming from mobile devices, it's crucial to design a website with mobile users in mind first.</a:t>
            </a:r>
          </a:p>
          <a:p>
            <a:pPr algn="l"/>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Personalization: Personalizing the user experience, such as through personalized recommendations or content, can help build a stronger connection with your audience.</a:t>
            </a:r>
          </a:p>
          <a:p>
            <a:pPr algn="l"/>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Fast Loading Speed: A fast loading website not only enhances the user experience, but also helps with search engine optimization (SEO).</a:t>
            </a:r>
          </a:p>
          <a:p>
            <a:pPr algn="l"/>
            <a:endParaRPr lang="en-US" sz="12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1200" i="0" dirty="0">
                <a:solidFill>
                  <a:srgbClr val="009FB9"/>
                </a:solidFill>
                <a:effectLst/>
                <a:latin typeface="Arial" panose="020B0604020202020204" pitchFamily="34" charset="0"/>
                <a:cs typeface="Arial" panose="020B0604020202020204" pitchFamily="34" charset="0"/>
              </a:rPr>
              <a:t>Clear Calls-to-Action: The website should include clear calls-to-action that guide users towards specific actions, such as making a purchase or signing up for a newsletter.</a:t>
            </a:r>
          </a:p>
          <a:p>
            <a:pPr marL="0" indent="0">
              <a:buNone/>
            </a:pPr>
            <a:br>
              <a:rPr lang="en-US" sz="1200" i="0" dirty="0">
                <a:solidFill>
                  <a:srgbClr val="009FB9"/>
                </a:solidFill>
                <a:effectLst/>
                <a:latin typeface="Arial" panose="020B0604020202020204" pitchFamily="34" charset="0"/>
                <a:cs typeface="Arial" panose="020B0604020202020204" pitchFamily="34" charset="0"/>
              </a:rPr>
            </a:br>
            <a:endParaRPr lang="en-US" sz="1200" dirty="0">
              <a:solidFill>
                <a:srgbClr val="009FB9"/>
              </a:solidFill>
              <a:latin typeface="Arial" panose="020B0604020202020204" pitchFamily="34" charset="0"/>
              <a:cs typeface="Arial" panose="020B0604020202020204" pitchFamily="34" charset="0"/>
            </a:endParaRPr>
          </a:p>
        </p:txBody>
      </p:sp>
      <p:pic>
        <p:nvPicPr>
          <p:cNvPr id="5122" name="Picture 2" descr="Page 66 | Background Architecture Images - Free Download on Freepik">
            <a:extLst>
              <a:ext uri="{FF2B5EF4-FFF2-40B4-BE49-F238E27FC236}">
                <a16:creationId xmlns:a16="http://schemas.microsoft.com/office/drawing/2014/main" id="{411E7286-E417-FB62-2E33-8819BF2CD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35" b="22862"/>
          <a:stretch/>
        </p:blipFill>
        <p:spPr bwMode="auto">
          <a:xfrm rot="16200000">
            <a:off x="7048499" y="1703613"/>
            <a:ext cx="6858000" cy="34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8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C5863-62A1-931E-D654-B8CDB3CE787E}"/>
              </a:ext>
            </a:extLst>
          </p:cNvPr>
          <p:cNvSpPr txBox="1">
            <a:spLocks/>
          </p:cNvSpPr>
          <p:nvPr/>
        </p:nvSpPr>
        <p:spPr>
          <a:xfrm>
            <a:off x="466895" y="62523"/>
            <a:ext cx="9144000" cy="96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dirty="0">
                <a:solidFill>
                  <a:srgbClr val="C571A9"/>
                </a:solidFill>
                <a:latin typeface="Anton" pitchFamily="2" charset="0"/>
              </a:rPr>
              <a:t>REFERENCES</a:t>
            </a:r>
          </a:p>
          <a:p>
            <a:pPr>
              <a:defRPr/>
            </a:pPr>
            <a:r>
              <a:rPr lang="en-US" sz="1400" dirty="0">
                <a:solidFill>
                  <a:srgbClr val="009DB8"/>
                </a:solidFill>
                <a:latin typeface="Anton" pitchFamily="2" charset="0"/>
              </a:rPr>
              <a:t>Functionalities/Structure</a:t>
            </a:r>
          </a:p>
        </p:txBody>
      </p:sp>
      <p:pic>
        <p:nvPicPr>
          <p:cNvPr id="11" name="Picture 10">
            <a:extLst>
              <a:ext uri="{FF2B5EF4-FFF2-40B4-BE49-F238E27FC236}">
                <a16:creationId xmlns:a16="http://schemas.microsoft.com/office/drawing/2014/main" id="{3989377F-746D-1DBC-D5E5-0C872E17CDE3}"/>
              </a:ext>
            </a:extLst>
          </p:cNvPr>
          <p:cNvPicPr>
            <a:picLocks noChangeAspect="1"/>
          </p:cNvPicPr>
          <p:nvPr/>
        </p:nvPicPr>
        <p:blipFill>
          <a:blip r:embed="rId2"/>
          <a:stretch>
            <a:fillRect/>
          </a:stretch>
        </p:blipFill>
        <p:spPr>
          <a:xfrm>
            <a:off x="-14288" y="0"/>
            <a:ext cx="342902" cy="6872286"/>
          </a:xfrm>
          <a:prstGeom prst="rect">
            <a:avLst/>
          </a:prstGeom>
        </p:spPr>
      </p:pic>
      <p:pic>
        <p:nvPicPr>
          <p:cNvPr id="4" name="Graphic 3">
            <a:extLst>
              <a:ext uri="{FF2B5EF4-FFF2-40B4-BE49-F238E27FC236}">
                <a16:creationId xmlns:a16="http://schemas.microsoft.com/office/drawing/2014/main" id="{21B2A866-2125-8D62-258F-19A07D285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156"/>
          <a:stretch/>
        </p:blipFill>
        <p:spPr>
          <a:xfrm flipV="1">
            <a:off x="8729525" y="4639405"/>
            <a:ext cx="2067689" cy="484073"/>
          </a:xfrm>
          <a:prstGeom prst="rect">
            <a:avLst/>
          </a:prstGeom>
        </p:spPr>
      </p:pic>
      <p:sp>
        <p:nvSpPr>
          <p:cNvPr id="6" name="TextBox 5">
            <a:extLst>
              <a:ext uri="{FF2B5EF4-FFF2-40B4-BE49-F238E27FC236}">
                <a16:creationId xmlns:a16="http://schemas.microsoft.com/office/drawing/2014/main" id="{D3B3158B-1761-BDCF-AF5C-96F4AFBBD224}"/>
              </a:ext>
            </a:extLst>
          </p:cNvPr>
          <p:cNvSpPr txBox="1"/>
          <p:nvPr/>
        </p:nvSpPr>
        <p:spPr>
          <a:xfrm>
            <a:off x="466895" y="1297096"/>
            <a:ext cx="10973582" cy="4278094"/>
          </a:xfrm>
          <a:prstGeom prst="rect">
            <a:avLst/>
          </a:prstGeom>
          <a:noFill/>
        </p:spPr>
        <p:txBody>
          <a:bodyPr wrap="square">
            <a:spAutoFit/>
          </a:bodyPr>
          <a:lstStyle/>
          <a:p>
            <a:pPr algn="l">
              <a:buFont typeface="Wingdings" panose="05000000000000000000" pitchFamily="2" charset="2"/>
              <a:buChar char="Ø"/>
            </a:pPr>
            <a:r>
              <a:rPr lang="en-US" sz="1600" i="0" dirty="0">
                <a:solidFill>
                  <a:srgbClr val="009FB9"/>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Sawgrass Mills </a:t>
            </a:r>
            <a:r>
              <a:rPr lang="en-US" sz="1600" i="0" dirty="0">
                <a:solidFill>
                  <a:srgbClr val="009FB9"/>
                </a:solidFill>
                <a:effectLst/>
                <a:latin typeface="Arial" panose="020B0604020202020204" pitchFamily="34" charset="0"/>
                <a:cs typeface="Arial" panose="020B0604020202020204" pitchFamily="34" charset="0"/>
              </a:rPr>
              <a:t>– </a:t>
            </a:r>
            <a:r>
              <a:rPr lang="en-US" sz="1600" dirty="0">
                <a:solidFill>
                  <a:srgbClr val="009FB9"/>
                </a:solidFill>
                <a:latin typeface="Arial" panose="020B0604020202020204" pitchFamily="34" charset="0"/>
                <a:cs typeface="Arial" panose="020B0604020202020204" pitchFamily="34" charset="0"/>
              </a:rPr>
              <a:t>Good example of the integrated maps/find a store</a:t>
            </a:r>
          </a:p>
          <a:p>
            <a:pPr algn="l">
              <a:buFont typeface="Wingdings" panose="05000000000000000000" pitchFamily="2" charset="2"/>
              <a:buChar char="Ø"/>
            </a:pPr>
            <a:endParaRPr lang="en-US" sz="16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Tyson Mall </a:t>
            </a:r>
            <a:r>
              <a:rPr lang="en-US" sz="1600" dirty="0">
                <a:solidFill>
                  <a:srgbClr val="009FB9"/>
                </a:solidFill>
                <a:latin typeface="Arial" panose="020B0604020202020204" pitchFamily="34" charset="0"/>
                <a:cs typeface="Arial" panose="020B0604020202020204" pitchFamily="34" charset="0"/>
              </a:rPr>
              <a:t>– Good example of showing food courts/shops with view more info &amp;  map</a:t>
            </a:r>
          </a:p>
          <a:p>
            <a:pPr algn="l">
              <a:buFont typeface="Wingdings" panose="05000000000000000000" pitchFamily="2" charset="2"/>
              <a:buChar char="Ø"/>
            </a:pPr>
            <a:endParaRPr lang="en-US" sz="16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Metropolis Mall </a:t>
            </a:r>
            <a:r>
              <a:rPr lang="en-US" sz="1600" dirty="0">
                <a:solidFill>
                  <a:srgbClr val="009FB9"/>
                </a:solidFill>
                <a:latin typeface="Arial" panose="020B0604020202020204" pitchFamily="34" charset="0"/>
                <a:cs typeface="Arial" panose="020B0604020202020204" pitchFamily="34" charset="0"/>
              </a:rPr>
              <a:t>– ideal introduction for tenants, good “About” </a:t>
            </a:r>
          </a:p>
          <a:p>
            <a:pPr algn="l">
              <a:buFont typeface="Wingdings" panose="05000000000000000000" pitchFamily="2" charset="2"/>
              <a:buChar char="Ø"/>
            </a:pPr>
            <a:endParaRPr lang="en-US" sz="1600" dirty="0">
              <a:solidFill>
                <a:srgbClr val="009FB9"/>
              </a:solidFill>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Surfhouse Barcelona </a:t>
            </a:r>
            <a:r>
              <a:rPr lang="en-US" sz="1600" dirty="0">
                <a:solidFill>
                  <a:srgbClr val="009FB9"/>
                </a:solidFill>
                <a:latin typeface="Arial" panose="020B0604020202020204" pitchFamily="34" charset="0"/>
                <a:cs typeface="Arial" panose="020B0604020202020204" pitchFamily="34" charset="0"/>
              </a:rPr>
              <a:t>– Homepage example</a:t>
            </a:r>
          </a:p>
          <a:p>
            <a:pPr algn="l"/>
            <a:endParaRPr lang="en-US" sz="1600" i="0" dirty="0">
              <a:solidFill>
                <a:srgbClr val="009FB9"/>
              </a:solidFill>
              <a:effectLst/>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Swabtheworld</a:t>
            </a:r>
            <a:r>
              <a:rPr lang="en-US" sz="1600" dirty="0">
                <a:solidFill>
                  <a:srgbClr val="009FB9"/>
                </a:solidFill>
                <a:latin typeface="Arial" panose="020B0604020202020204" pitchFamily="34" charset="0"/>
                <a:cs typeface="Arial" panose="020B0604020202020204" pitchFamily="34" charset="0"/>
              </a:rPr>
              <a:t> - another good example of </a:t>
            </a:r>
            <a:r>
              <a:rPr lang="en-US" sz="1600" u="sng" dirty="0">
                <a:solidFill>
                  <a:srgbClr val="009FB9"/>
                </a:solidFill>
                <a:latin typeface="Arial" panose="020B0604020202020204" pitchFamily="34" charset="0"/>
                <a:cs typeface="Arial" panose="020B0604020202020204" pitchFamily="34" charset="0"/>
              </a:rPr>
              <a:t>unique color combination  and parallax </a:t>
            </a:r>
            <a:r>
              <a:rPr lang="en-US" sz="1600" dirty="0">
                <a:solidFill>
                  <a:srgbClr val="009FB9"/>
                </a:solidFill>
                <a:latin typeface="Arial" panose="020B0604020202020204" pitchFamily="34" charset="0"/>
                <a:cs typeface="Arial" panose="020B0604020202020204" pitchFamily="34" charset="0"/>
              </a:rPr>
              <a:t>that draws the eye </a:t>
            </a:r>
            <a:r>
              <a:rPr lang="en-US" sz="1600" u="sng" dirty="0">
                <a:solidFill>
                  <a:srgbClr val="009FB9"/>
                </a:solidFill>
                <a:latin typeface="Arial" panose="020B0604020202020204" pitchFamily="34" charset="0"/>
                <a:cs typeface="Arial" panose="020B0604020202020204" pitchFamily="34" charset="0"/>
              </a:rPr>
              <a:t>and </a:t>
            </a:r>
            <a:r>
              <a:rPr lang="en-US" sz="1600" u="sng" dirty="0" err="1">
                <a:solidFill>
                  <a:srgbClr val="009FB9"/>
                </a:solidFill>
                <a:latin typeface="Arial" panose="020B0604020202020204" pitchFamily="34" charset="0"/>
                <a:cs typeface="Arial" panose="020B0604020202020204" pitchFamily="34" charset="0"/>
              </a:rPr>
              <a:t>fullscreen</a:t>
            </a:r>
            <a:r>
              <a:rPr lang="en-US" sz="1600" u="sng" dirty="0">
                <a:solidFill>
                  <a:srgbClr val="009FB9"/>
                </a:solidFill>
                <a:latin typeface="Arial" panose="020B0604020202020204" pitchFamily="34" charset="0"/>
                <a:cs typeface="Arial" panose="020B0604020202020204" pitchFamily="34" charset="0"/>
              </a:rPr>
              <a:t> experience</a:t>
            </a:r>
          </a:p>
          <a:p>
            <a:pPr algn="l"/>
            <a:endParaRPr lang="en-US" sz="1600" dirty="0">
              <a:solidFill>
                <a:srgbClr val="009FB9"/>
              </a:solidFill>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Spinx</a:t>
            </a:r>
            <a:r>
              <a:rPr lang="en-US" sz="1600" dirty="0">
                <a:solidFill>
                  <a:srgbClr val="009FB9"/>
                </a:solidFill>
                <a:latin typeface="Arial" panose="020B0604020202020204" pitchFamily="34" charset="0"/>
                <a:cs typeface="Arial" panose="020B0604020202020204" pitchFamily="34" charset="0"/>
              </a:rPr>
              <a:t> - </a:t>
            </a:r>
            <a:r>
              <a:rPr lang="en-US" sz="1600" u="sng" dirty="0">
                <a:solidFill>
                  <a:srgbClr val="009FB9"/>
                </a:solidFill>
                <a:latin typeface="Arial" panose="020B0604020202020204" pitchFamily="34" charset="0"/>
                <a:cs typeface="Arial" panose="020B0604020202020204" pitchFamily="34" charset="0"/>
              </a:rPr>
              <a:t>Bold, </a:t>
            </a:r>
            <a:r>
              <a:rPr lang="en-US" sz="1600" u="sng" dirty="0" err="1">
                <a:solidFill>
                  <a:srgbClr val="009FB9"/>
                </a:solidFill>
                <a:latin typeface="Arial" panose="020B0604020202020204" pitchFamily="34" charset="0"/>
                <a:cs typeface="Arial" panose="020B0604020202020204" pitchFamily="34" charset="0"/>
              </a:rPr>
              <a:t>fullscreen</a:t>
            </a:r>
            <a:r>
              <a:rPr lang="en-US" sz="1600" u="sng" dirty="0">
                <a:solidFill>
                  <a:srgbClr val="009FB9"/>
                </a:solidFill>
                <a:latin typeface="Arial" panose="020B0604020202020204" pitchFamily="34" charset="0"/>
                <a:cs typeface="Arial" panose="020B0604020202020204" pitchFamily="34" charset="0"/>
              </a:rPr>
              <a:t>, clean experience </a:t>
            </a:r>
            <a:r>
              <a:rPr lang="en-US" sz="1600" dirty="0">
                <a:solidFill>
                  <a:srgbClr val="009FB9"/>
                </a:solidFill>
                <a:latin typeface="Arial" panose="020B0604020202020204" pitchFamily="34" charset="0"/>
                <a:cs typeface="Arial" panose="020B0604020202020204" pitchFamily="34" charset="0"/>
              </a:rPr>
              <a:t>with hovering and slightly animative elements</a:t>
            </a:r>
          </a:p>
          <a:p>
            <a:pPr algn="l">
              <a:buFont typeface="Wingdings" panose="05000000000000000000" pitchFamily="2" charset="2"/>
              <a:buChar char="Ø"/>
            </a:pPr>
            <a:endParaRPr lang="en-US" sz="1600" dirty="0">
              <a:solidFill>
                <a:srgbClr val="009FB9"/>
              </a:solidFill>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600" dirty="0">
                <a:solidFill>
                  <a:srgbClr val="009FB9"/>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Hyer</a:t>
            </a:r>
            <a:r>
              <a:rPr lang="en-US" sz="1600" dirty="0">
                <a:solidFill>
                  <a:srgbClr val="009FB9"/>
                </a:solidFill>
                <a:latin typeface="Arial" panose="020B0604020202020204" pitchFamily="34" charset="0"/>
                <a:cs typeface="Arial" panose="020B0604020202020204" pitchFamily="34" charset="0"/>
              </a:rPr>
              <a:t> – interactive, full screen, clean interface and immersive</a:t>
            </a:r>
          </a:p>
          <a:p>
            <a:pPr algn="l">
              <a:buFont typeface="Wingdings" panose="05000000000000000000" pitchFamily="2" charset="2"/>
              <a:buChar char="Ø"/>
            </a:pPr>
            <a:endParaRPr lang="en-US" sz="1600" dirty="0">
              <a:solidFill>
                <a:srgbClr val="009FB9"/>
              </a:solidFill>
              <a:latin typeface="Arial" panose="020B0604020202020204" pitchFamily="34" charset="0"/>
              <a:cs typeface="Arial" panose="020B0604020202020204" pitchFamily="34" charset="0"/>
            </a:endParaRPr>
          </a:p>
          <a:p>
            <a:pPr algn="l">
              <a:buFont typeface="Wingdings" panose="05000000000000000000" pitchFamily="2" charset="2"/>
              <a:buChar char="Ø"/>
            </a:pPr>
            <a:endParaRPr lang="en-US" sz="1600" dirty="0">
              <a:solidFill>
                <a:srgbClr val="009FB9"/>
              </a:solidFill>
              <a:latin typeface="Arial" panose="020B0604020202020204" pitchFamily="34" charset="0"/>
              <a:cs typeface="Arial" panose="020B0604020202020204" pitchFamily="34" charset="0"/>
            </a:endParaRPr>
          </a:p>
          <a:p>
            <a:pPr algn="l">
              <a:buFont typeface="Wingdings" panose="05000000000000000000" pitchFamily="2" charset="2"/>
              <a:buChar char="Ø"/>
            </a:pPr>
            <a:endParaRPr lang="en-US" sz="1600" dirty="0">
              <a:solidFill>
                <a:srgbClr val="009F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56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2224</Words>
  <Application>Microsoft Office PowerPoint</Application>
  <PresentationFormat>Widescreen</PresentationFormat>
  <Paragraphs>271</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Anton</vt:lpstr>
      <vt:lpstr>Arial</vt:lpstr>
      <vt:lpstr>Bahnschrift</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Abaishvili</dc:creator>
  <cp:lastModifiedBy>Tako Simonishvili</cp:lastModifiedBy>
  <cp:revision>8</cp:revision>
  <dcterms:created xsi:type="dcterms:W3CDTF">2023-11-12T14:43:03Z</dcterms:created>
  <dcterms:modified xsi:type="dcterms:W3CDTF">2023-11-22T14:20:09Z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2023-11-14T13:33:40Z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fad489ca-a64e-4f72-a9d8-3ada0510ac3e</vt:lpwstr>
  </property>
  <property fmtid="{D5CDD505-2E9C-101B-9397-08002B2CF9AE}" pid="7" name="MSIP_Label_defa4170-0d19-0005-0004-bc88714345d2_ActionId">
    <vt:lpwstr>ed1fca46-f938-40be-b749-6677cf80a948</vt:lpwstr>
  </property>
  <property fmtid="{D5CDD505-2E9C-101B-9397-08002B2CF9AE}" pid="8" name="MSIP_Label_defa4170-0d19-0005-0004-bc88714345d2_ContentBits">
    <vt:lpwstr>0</vt:lpwstr>
  </property>
</Properties>
</file>